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9"/>
  </p:notesMasterIdLst>
  <p:sldIdLst>
    <p:sldId id="256" r:id="rId2"/>
    <p:sldId id="282" r:id="rId3"/>
    <p:sldId id="472" r:id="rId4"/>
    <p:sldId id="473" r:id="rId5"/>
    <p:sldId id="490" r:id="rId6"/>
    <p:sldId id="275" r:id="rId7"/>
    <p:sldId id="284" r:id="rId8"/>
    <p:sldId id="479" r:id="rId9"/>
    <p:sldId id="483" r:id="rId10"/>
    <p:sldId id="486" r:id="rId11"/>
    <p:sldId id="487" r:id="rId12"/>
    <p:sldId id="261" r:id="rId13"/>
    <p:sldId id="480" r:id="rId14"/>
    <p:sldId id="280" r:id="rId15"/>
    <p:sldId id="488" r:id="rId16"/>
    <p:sldId id="489" r:id="rId17"/>
    <p:sldId id="29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894"/>
    <a:srgbClr val="FFDE59"/>
    <a:srgbClr val="FFFFFF"/>
    <a:srgbClr val="D2B98D"/>
    <a:srgbClr val="5B92E5"/>
    <a:srgbClr val="3366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89" autoAdjust="0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38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la.olate\Google%20Drive\RBLAC_UNDP\OTROS%20-%20LF\EO%20-%20LF\Bonn\pobreza\Crecimiento%20Y%20Pobreza%20Grafic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amiolate\Google%20Drive\RBLAC:UNDP\OTROS%20-%20LF\EO%20-%20LF\Caribe\graph\Popular%20Indicators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a.olate\Google%20Drive\RBLAC_UNDP\OTROS%20-%20LF\EO%20-%20LF\Bonn\data\UNIGME%20Rates%20&amp;%20Deaths_Under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a.olate\Google%20Drive\RBLAC_UNDP\OTROS%20-%20LF\EO%20-%20LF\Bonn\data\UNIGME%20Rates%20&amp;%20Deaths_Under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a.olate\Google%20Drive\RBLAC_UNDP\OTROS%20-%20LF\EO%20-%20LF\Bonn\data\UNIGME%20Rates%20&amp;%20Deaths_Under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amiolate\Documents\RBLAC:UNDP\OTROS%20-%20Almudena\EO%20-%20LF\Bonn\data\UNIGME%20Rates%20&amp;%20Deaths_Under5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a.olate\Google%20Drive\RBLAC_UNDP\OTROS%20-%20LF\EO%20-%20LF\Madrid\Perception\Latinobarometro%20data%20-%20Pais_para_todos_o_para_los_poderoso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Users\camiolate\Documents\RBLAC:UNDP\OTROS%20-%20Almudena\EO%20-%20LF\Bonn\rule%20of%20law\Rule_of_law_1789_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57990053339076E-2"/>
          <c:y val="3.2063321771124163E-2"/>
          <c:w val="0.89366853386433609"/>
          <c:h val="0.91740514915924565"/>
        </c:manualLayout>
      </c:layout>
      <c:lineChart>
        <c:grouping val="standard"/>
        <c:varyColors val="0"/>
        <c:ser>
          <c:idx val="0"/>
          <c:order val="0"/>
          <c:tx>
            <c:strRef>
              <c:f>'Sheet1 (3)'!$B$1</c:f>
              <c:strCache>
                <c:ptCount val="1"/>
                <c:pt idx="0">
                  <c:v>World GPD/Capita 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'Sheet1 (3)'!$A$2:$A$50</c:f>
              <c:numCache>
                <c:formatCode>General</c:formatCode>
                <c:ptCount val="4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numCache>
            </c:numRef>
          </c:cat>
          <c:val>
            <c:numRef>
              <c:f>'Sheet1 (3)'!$B$2:$B$50</c:f>
              <c:numCache>
                <c:formatCode>General</c:formatCode>
                <c:ptCount val="49"/>
                <c:pt idx="0">
                  <c:v>609.40151190502058</c:v>
                </c:pt>
                <c:pt idx="1">
                  <c:v>664.17885631377067</c:v>
                </c:pt>
                <c:pt idx="2">
                  <c:v>727.95816681808435</c:v>
                </c:pt>
                <c:pt idx="3">
                  <c:v>930.27702438751669</c:v>
                </c:pt>
                <c:pt idx="4">
                  <c:v>1180.0533679508694</c:v>
                </c:pt>
                <c:pt idx="5">
                  <c:v>1206.7104577265354</c:v>
                </c:pt>
                <c:pt idx="6">
                  <c:v>1309.6797118260138</c:v>
                </c:pt>
                <c:pt idx="7">
                  <c:v>1406.7401444305253</c:v>
                </c:pt>
                <c:pt idx="8">
                  <c:v>1561.3346731076876</c:v>
                </c:pt>
                <c:pt idx="9">
                  <c:v>1820.2770820439835</c:v>
                </c:pt>
                <c:pt idx="10">
                  <c:v>2144.3151983085454</c:v>
                </c:pt>
                <c:pt idx="11">
                  <c:v>2419.1852545452371</c:v>
                </c:pt>
                <c:pt idx="12">
                  <c:v>2208.8143438654147</c:v>
                </c:pt>
                <c:pt idx="13">
                  <c:v>1906.4112240171255</c:v>
                </c:pt>
                <c:pt idx="14">
                  <c:v>1885.2588954071871</c:v>
                </c:pt>
                <c:pt idx="15">
                  <c:v>1902.5221935441689</c:v>
                </c:pt>
                <c:pt idx="16">
                  <c:v>1878.5402553933084</c:v>
                </c:pt>
                <c:pt idx="17">
                  <c:v>1944.80222060756</c:v>
                </c:pt>
                <c:pt idx="18">
                  <c:v>2150.9804448579011</c:v>
                </c:pt>
                <c:pt idx="19">
                  <c:v>2304.3071141942332</c:v>
                </c:pt>
                <c:pt idx="20">
                  <c:v>2648.2187806558954</c:v>
                </c:pt>
                <c:pt idx="21">
                  <c:v>3198.5195452140269</c:v>
                </c:pt>
                <c:pt idx="22">
                  <c:v>2969.5606184978606</c:v>
                </c:pt>
                <c:pt idx="23">
                  <c:v>3355.3859587641973</c:v>
                </c:pt>
                <c:pt idx="24">
                  <c:v>3768.5206230929462</c:v>
                </c:pt>
                <c:pt idx="25">
                  <c:v>3951.7072292481485</c:v>
                </c:pt>
                <c:pt idx="26">
                  <c:v>4206.8168303661632</c:v>
                </c:pt>
                <c:pt idx="27">
                  <c:v>4539.156841799374</c:v>
                </c:pt>
                <c:pt idx="28">
                  <c:v>4509.970604043122</c:v>
                </c:pt>
                <c:pt idx="29">
                  <c:v>4008.8473685066328</c:v>
                </c:pt>
                <c:pt idx="30">
                  <c:v>4358.7257658933713</c:v>
                </c:pt>
                <c:pt idx="31">
                  <c:v>4205.6773906940543</c:v>
                </c:pt>
                <c:pt idx="32">
                  <c:v>3723.2485039195017</c:v>
                </c:pt>
                <c:pt idx="33">
                  <c:v>3754.478509473588</c:v>
                </c:pt>
                <c:pt idx="34">
                  <c:v>4271.4624042122914</c:v>
                </c:pt>
                <c:pt idx="35">
                  <c:v>5098.8718708055831</c:v>
                </c:pt>
                <c:pt idx="36">
                  <c:v>5900.662530336811</c:v>
                </c:pt>
                <c:pt idx="37">
                  <c:v>6865.6593487677928</c:v>
                </c:pt>
                <c:pt idx="38">
                  <c:v>7881.1106226514967</c:v>
                </c:pt>
                <c:pt idx="39">
                  <c:v>7316.7186876387368</c:v>
                </c:pt>
                <c:pt idx="40">
                  <c:v>8964.8338793312159</c:v>
                </c:pt>
                <c:pt idx="41">
                  <c:v>10075.449785402518</c:v>
                </c:pt>
                <c:pt idx="42">
                  <c:v>10062.744622142363</c:v>
                </c:pt>
                <c:pt idx="43">
                  <c:v>10194.612794660437</c:v>
                </c:pt>
                <c:pt idx="44">
                  <c:v>10278.240890987834</c:v>
                </c:pt>
                <c:pt idx="45">
                  <c:v>8742.394145588436</c:v>
                </c:pt>
                <c:pt idx="46">
                  <c:v>8438.6626176879345</c:v>
                </c:pt>
                <c:pt idx="47">
                  <c:v>9274.7815806253238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8A-48AF-BAD0-7ACEBCBDA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679848"/>
        <c:axId val="449680176"/>
      </c:lineChart>
      <c:lineChart>
        <c:grouping val="standard"/>
        <c:varyColors val="0"/>
        <c:ser>
          <c:idx val="1"/>
          <c:order val="1"/>
          <c:tx>
            <c:strRef>
              <c:f>'Sheet1 (3)'!$D$1</c:f>
              <c:strCache>
                <c:ptCount val="1"/>
              </c:strCache>
            </c:strRef>
          </c:tx>
          <c:spPr>
            <a:ln w="34925"/>
          </c:spPr>
          <c:marker>
            <c:symbol val="none"/>
          </c:marker>
          <c:cat>
            <c:numRef>
              <c:f>'Sheet1 (3)'!$C$2:$C$47</c:f>
              <c:numCache>
                <c:formatCode>General</c:formatCode>
                <c:ptCount val="4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</c:numCache>
            </c:numRef>
          </c:cat>
          <c:val>
            <c:numRef>
              <c:f>'Sheet1 (3)'!$D$2:$D$50</c:f>
              <c:numCache>
                <c:formatCode>General</c:formatCode>
                <c:ptCount val="49"/>
                <c:pt idx="11">
                  <c:v>46</c:v>
                </c:pt>
                <c:pt idx="14">
                  <c:v>50.6</c:v>
                </c:pt>
                <c:pt idx="17">
                  <c:v>46.3</c:v>
                </c:pt>
                <c:pt idx="20">
                  <c:v>48.6</c:v>
                </c:pt>
                <c:pt idx="23">
                  <c:v>48</c:v>
                </c:pt>
                <c:pt idx="26">
                  <c:v>48.2</c:v>
                </c:pt>
                <c:pt idx="29">
                  <c:v>47</c:v>
                </c:pt>
                <c:pt idx="32">
                  <c:v>45.1</c:v>
                </c:pt>
                <c:pt idx="35">
                  <c:v>40.9</c:v>
                </c:pt>
                <c:pt idx="38">
                  <c:v>33.299999999999997</c:v>
                </c:pt>
                <c:pt idx="40">
                  <c:v>31</c:v>
                </c:pt>
                <c:pt idx="41">
                  <c:v>29.6</c:v>
                </c:pt>
                <c:pt idx="42">
                  <c:v>27.8</c:v>
                </c:pt>
                <c:pt idx="43">
                  <c:v>27.2</c:v>
                </c:pt>
                <c:pt idx="45">
                  <c:v>26.4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8A-48AF-BAD0-7ACEBCBDA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8873184"/>
        <c:axId val="448872856"/>
      </c:lineChart>
      <c:catAx>
        <c:axId val="449679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9680176"/>
        <c:crosses val="autoZero"/>
        <c:auto val="1"/>
        <c:lblAlgn val="ctr"/>
        <c:lblOffset val="100"/>
        <c:tickLblSkip val="5"/>
        <c:noMultiLvlLbl val="0"/>
      </c:catAx>
      <c:valAx>
        <c:axId val="449680176"/>
        <c:scaling>
          <c:orientation val="minMax"/>
          <c:max val="1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>
                  <a:alpha val="5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679848"/>
        <c:crosses val="autoZero"/>
        <c:crossBetween val="between"/>
      </c:valAx>
      <c:valAx>
        <c:axId val="448872856"/>
        <c:scaling>
          <c:orientation val="minMax"/>
          <c:min val="2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8873184"/>
        <c:crosses val="max"/>
        <c:crossBetween val="between"/>
      </c:valAx>
      <c:catAx>
        <c:axId val="448873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8872856"/>
        <c:crosses val="autoZero"/>
        <c:auto val="1"/>
        <c:lblAlgn val="ctr"/>
        <c:lblOffset val="100"/>
        <c:noMultiLvlLbl val="0"/>
      </c:catAx>
    </c:plotArea>
    <c:plotVisOnly val="1"/>
    <c:dispBlanksAs val="span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9540400"/>
        <c:axId val="1342903104"/>
      </c:lineChart>
      <c:catAx>
        <c:axId val="139954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4290310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342903104"/>
        <c:scaling>
          <c:orientation val="minMax"/>
          <c:max val="16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9954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171470444553001E-2"/>
          <c:y val="1.6517043929241897E-2"/>
          <c:w val="0.94469834882391324"/>
          <c:h val="0.9488173256356107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C550-4C72-AD99-821C7B1F38C7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C550-4C72-AD99-821C7B1F38C7}"/>
              </c:ext>
            </c:extLst>
          </c:dPt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C550-4C72-AD99-821C7B1F38C7}"/>
              </c:ext>
            </c:extLst>
          </c:dPt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C550-4C72-AD99-821C7B1F38C7}"/>
              </c:ext>
            </c:extLst>
          </c:dPt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C550-4C72-AD99-821C7B1F38C7}"/>
              </c:ext>
            </c:extLst>
          </c:dPt>
          <c:dPt>
            <c:idx val="1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C550-4C72-AD99-821C7B1F38C7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C550-4C72-AD99-821C7B1F38C7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C550-4C72-AD99-821C7B1F38C7}"/>
              </c:ext>
            </c:extLst>
          </c:dPt>
          <c:dPt>
            <c:idx val="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C550-4C72-AD99-821C7B1F38C7}"/>
              </c:ext>
            </c:extLst>
          </c:dPt>
          <c:dPt>
            <c:idx val="1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C550-4C72-AD99-821C7B1F38C7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C550-4C72-AD99-821C7B1F38C7}"/>
              </c:ext>
            </c:extLst>
          </c:dPt>
          <c:dPt>
            <c:idx val="2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C550-4C72-AD99-821C7B1F38C7}"/>
              </c:ext>
            </c:extLst>
          </c:dPt>
          <c:dPt>
            <c:idx val="2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C550-4C72-AD99-821C7B1F38C7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C550-4C72-AD99-821C7B1F38C7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E-C550-4C72-AD99-821C7B1F38C7}"/>
              </c:ext>
            </c:extLst>
          </c:dPt>
          <c:dPt>
            <c:idx val="2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F-C550-4C72-AD99-821C7B1F38C7}"/>
              </c:ext>
            </c:extLst>
          </c:dPt>
          <c:dPt>
            <c:idx val="2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0-C550-4C72-AD99-821C7B1F38C7}"/>
              </c:ext>
            </c:extLst>
          </c:dPt>
          <c:dPt>
            <c:idx val="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1-C550-4C72-AD99-821C7B1F38C7}"/>
              </c:ext>
            </c:extLst>
          </c:dPt>
          <c:dPt>
            <c:idx val="3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2-C550-4C72-AD99-821C7B1F38C7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3-C550-4C72-AD99-821C7B1F38C7}"/>
              </c:ext>
            </c:extLst>
          </c:dPt>
          <c:dPt>
            <c:idx val="3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4-C550-4C72-AD99-821C7B1F38C7}"/>
              </c:ext>
            </c:extLst>
          </c:dPt>
          <c:dPt>
            <c:idx val="3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5-C550-4C72-AD99-821C7B1F38C7}"/>
              </c:ext>
            </c:extLst>
          </c:dPt>
          <c:dPt>
            <c:idx val="3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6-C550-4C72-AD99-821C7B1F38C7}"/>
              </c:ext>
            </c:extLst>
          </c:dPt>
          <c:dPt>
            <c:idx val="3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7-C550-4C72-AD99-821C7B1F38C7}"/>
              </c:ext>
            </c:extLst>
          </c:dPt>
          <c:dPt>
            <c:idx val="4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8-C550-4C72-AD99-821C7B1F38C7}"/>
              </c:ext>
            </c:extLst>
          </c:dPt>
          <c:dPt>
            <c:idx val="4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9-C550-4C72-AD99-821C7B1F38C7}"/>
              </c:ext>
            </c:extLst>
          </c:dPt>
          <c:dPt>
            <c:idx val="4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A-C550-4C72-AD99-821C7B1F38C7}"/>
              </c:ext>
            </c:extLst>
          </c:dPt>
          <c:dPt>
            <c:idx val="5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B-C550-4C72-AD99-821C7B1F38C7}"/>
              </c:ext>
            </c:extLst>
          </c:dPt>
          <c:dPt>
            <c:idx val="5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C-C550-4C72-AD99-821C7B1F38C7}"/>
              </c:ext>
            </c:extLst>
          </c:dPt>
          <c:cat>
            <c:numRef>
              <c:f>'Portugal (2)'!$B$88:$B$140</c:f>
              <c:numCache>
                <c:formatCode>General</c:formatCode>
                <c:ptCount val="53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</c:numCache>
            </c:numRef>
          </c:cat>
          <c:val>
            <c:numRef>
              <c:f>'Portugal (2)'!$C$88:$C$140</c:f>
              <c:numCache>
                <c:formatCode>0.0</c:formatCode>
                <c:ptCount val="53"/>
                <c:pt idx="0">
                  <c:v>85.166666666666671</c:v>
                </c:pt>
                <c:pt idx="1">
                  <c:v>80.766666666666666</c:v>
                </c:pt>
                <c:pt idx="2">
                  <c:v>77.5</c:v>
                </c:pt>
                <c:pt idx="3">
                  <c:v>74.966666666666669</c:v>
                </c:pt>
                <c:pt idx="4">
                  <c:v>72.433333333333323</c:v>
                </c:pt>
                <c:pt idx="5">
                  <c:v>68.600000000000009</c:v>
                </c:pt>
                <c:pt idx="6">
                  <c:v>63.333333333333336</c:v>
                </c:pt>
                <c:pt idx="7">
                  <c:v>57.666666666666664</c:v>
                </c:pt>
                <c:pt idx="8">
                  <c:v>52.566666666666663</c:v>
                </c:pt>
                <c:pt idx="9">
                  <c:v>47.9</c:v>
                </c:pt>
                <c:pt idx="10">
                  <c:v>43.533333333333331</c:v>
                </c:pt>
                <c:pt idx="11">
                  <c:v>39.4</c:v>
                </c:pt>
                <c:pt idx="12">
                  <c:v>35.633333333333333</c:v>
                </c:pt>
                <c:pt idx="13">
                  <c:v>32.4</c:v>
                </c:pt>
                <c:pt idx="14">
                  <c:v>29.733333333333331</c:v>
                </c:pt>
                <c:pt idx="15">
                  <c:v>27.599999999999998</c:v>
                </c:pt>
                <c:pt idx="16">
                  <c:v>25.8</c:v>
                </c:pt>
                <c:pt idx="17">
                  <c:v>24.2</c:v>
                </c:pt>
                <c:pt idx="18">
                  <c:v>22.866666666666664</c:v>
                </c:pt>
                <c:pt idx="19">
                  <c:v>21.633333333333336</c:v>
                </c:pt>
                <c:pt idx="20">
                  <c:v>20.433333333333334</c:v>
                </c:pt>
                <c:pt idx="21">
                  <c:v>19.3</c:v>
                </c:pt>
                <c:pt idx="22">
                  <c:v>18.2</c:v>
                </c:pt>
                <c:pt idx="23">
                  <c:v>17.033333333333335</c:v>
                </c:pt>
                <c:pt idx="24">
                  <c:v>15.9</c:v>
                </c:pt>
                <c:pt idx="25">
                  <c:v>14.733333333333334</c:v>
                </c:pt>
                <c:pt idx="26">
                  <c:v>13.6</c:v>
                </c:pt>
                <c:pt idx="27">
                  <c:v>12.5</c:v>
                </c:pt>
                <c:pt idx="28">
                  <c:v>11.433333333333332</c:v>
                </c:pt>
                <c:pt idx="29">
                  <c:v>10.466666666666667</c:v>
                </c:pt>
                <c:pt idx="30">
                  <c:v>9.7333333333333325</c:v>
                </c:pt>
                <c:pt idx="31">
                  <c:v>9.1333333333333329</c:v>
                </c:pt>
                <c:pt idx="32">
                  <c:v>8.6333333333333329</c:v>
                </c:pt>
                <c:pt idx="33">
                  <c:v>8.2000000000000011</c:v>
                </c:pt>
                <c:pt idx="34">
                  <c:v>7.7</c:v>
                </c:pt>
                <c:pt idx="35">
                  <c:v>7.2</c:v>
                </c:pt>
                <c:pt idx="36">
                  <c:v>6.7</c:v>
                </c:pt>
                <c:pt idx="37">
                  <c:v>6.1000000000000005</c:v>
                </c:pt>
                <c:pt idx="38">
                  <c:v>5.6000000000000005</c:v>
                </c:pt>
                <c:pt idx="39">
                  <c:v>5.1000000000000005</c:v>
                </c:pt>
                <c:pt idx="40">
                  <c:v>4.7</c:v>
                </c:pt>
                <c:pt idx="41">
                  <c:v>4.4333333333333327</c:v>
                </c:pt>
                <c:pt idx="42">
                  <c:v>4.2333333333333334</c:v>
                </c:pt>
                <c:pt idx="43">
                  <c:v>4.0666666666666664</c:v>
                </c:pt>
                <c:pt idx="44">
                  <c:v>3.9666666666666663</c:v>
                </c:pt>
                <c:pt idx="45">
                  <c:v>3.8666666666666667</c:v>
                </c:pt>
                <c:pt idx="46">
                  <c:v>3.7666666666666671</c:v>
                </c:pt>
                <c:pt idx="47">
                  <c:v>3.7333333333333338</c:v>
                </c:pt>
                <c:pt idx="48">
                  <c:v>3.6999999999999997</c:v>
                </c:pt>
                <c:pt idx="49">
                  <c:v>3.6666666666666665</c:v>
                </c:pt>
                <c:pt idx="50">
                  <c:v>3.6999999999999997</c:v>
                </c:pt>
                <c:pt idx="51">
                  <c:v>3.6999999999999997</c:v>
                </c:pt>
                <c:pt idx="52">
                  <c:v>3.6999999999999997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C550-4C72-AD99-821C7B1F3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8762031"/>
        <c:axId val="429025503"/>
      </c:lineChart>
      <c:catAx>
        <c:axId val="428762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itchFamily="2" charset="0"/>
                <a:cs typeface="Arial" panose="020B0604020202020204" pitchFamily="34" charset="0"/>
              </a:defRPr>
            </a:pPr>
            <a:endParaRPr lang="en-US"/>
          </a:p>
        </c:txPr>
        <c:crossAx val="429025503"/>
        <c:crosses val="autoZero"/>
        <c:auto val="1"/>
        <c:lblAlgn val="ctr"/>
        <c:lblOffset val="100"/>
        <c:tickLblSkip val="10"/>
        <c:noMultiLvlLbl val="0"/>
      </c:catAx>
      <c:valAx>
        <c:axId val="429025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9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pPr>
            <a:endParaRPr lang="en-US"/>
          </a:p>
        </c:txPr>
        <c:crossAx val="428762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171470444553001E-2"/>
          <c:y val="1.6517043929241897E-2"/>
          <c:w val="0.94469834882391324"/>
          <c:h val="0.9488173256356107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5F50-8241-A25A-B05EE1993DEF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5F50-8241-A25A-B05EE1993DEF}"/>
              </c:ext>
            </c:extLst>
          </c:dPt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5F50-8241-A25A-B05EE1993DEF}"/>
              </c:ext>
            </c:extLst>
          </c:dPt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5F50-8241-A25A-B05EE1993DEF}"/>
              </c:ext>
            </c:extLst>
          </c:dPt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5F50-8241-A25A-B05EE1993DEF}"/>
              </c:ext>
            </c:extLst>
          </c:dPt>
          <c:dPt>
            <c:idx val="1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5F50-8241-A25A-B05EE1993DEF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5F50-8241-A25A-B05EE1993DEF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5F50-8241-A25A-B05EE1993DEF}"/>
              </c:ext>
            </c:extLst>
          </c:dPt>
          <c:dPt>
            <c:idx val="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5F50-8241-A25A-B05EE1993DEF}"/>
              </c:ext>
            </c:extLst>
          </c:dPt>
          <c:dPt>
            <c:idx val="1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5F50-8241-A25A-B05EE1993DEF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5F50-8241-A25A-B05EE1993DEF}"/>
              </c:ext>
            </c:extLst>
          </c:dPt>
          <c:dPt>
            <c:idx val="2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5F50-8241-A25A-B05EE1993DEF}"/>
              </c:ext>
            </c:extLst>
          </c:dPt>
          <c:dPt>
            <c:idx val="2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5F50-8241-A25A-B05EE1993DEF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5F50-8241-A25A-B05EE1993DEF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E-5F50-8241-A25A-B05EE1993DEF}"/>
              </c:ext>
            </c:extLst>
          </c:dPt>
          <c:dPt>
            <c:idx val="2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F-5F50-8241-A25A-B05EE1993DEF}"/>
              </c:ext>
            </c:extLst>
          </c:dPt>
          <c:dPt>
            <c:idx val="2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0-5F50-8241-A25A-B05EE1993DEF}"/>
              </c:ext>
            </c:extLst>
          </c:dPt>
          <c:dPt>
            <c:idx val="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1-5F50-8241-A25A-B05EE1993DEF}"/>
              </c:ext>
            </c:extLst>
          </c:dPt>
          <c:dPt>
            <c:idx val="3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2-5F50-8241-A25A-B05EE1993DEF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3-5F50-8241-A25A-B05EE1993DEF}"/>
              </c:ext>
            </c:extLst>
          </c:dPt>
          <c:dPt>
            <c:idx val="3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4-5F50-8241-A25A-B05EE1993DEF}"/>
              </c:ext>
            </c:extLst>
          </c:dPt>
          <c:dPt>
            <c:idx val="3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5-5F50-8241-A25A-B05EE1993DEF}"/>
              </c:ext>
            </c:extLst>
          </c:dPt>
          <c:dPt>
            <c:idx val="3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6-5F50-8241-A25A-B05EE1993DEF}"/>
              </c:ext>
            </c:extLst>
          </c:dPt>
          <c:dPt>
            <c:idx val="3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7-5F50-8241-A25A-B05EE1993DEF}"/>
              </c:ext>
            </c:extLst>
          </c:dPt>
          <c:dPt>
            <c:idx val="4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8-5F50-8241-A25A-B05EE1993DEF}"/>
              </c:ext>
            </c:extLst>
          </c:dPt>
          <c:dPt>
            <c:idx val="4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9-5F50-8241-A25A-B05EE1993DEF}"/>
              </c:ext>
            </c:extLst>
          </c:dPt>
          <c:dPt>
            <c:idx val="4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A-5F50-8241-A25A-B05EE1993DEF}"/>
              </c:ext>
            </c:extLst>
          </c:dPt>
          <c:dPt>
            <c:idx val="5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B-5F50-8241-A25A-B05EE1993DEF}"/>
              </c:ext>
            </c:extLst>
          </c:dPt>
          <c:dPt>
            <c:idx val="5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C-5F50-8241-A25A-B05EE1993DEF}"/>
              </c:ext>
            </c:extLst>
          </c:dPt>
          <c:cat>
            <c:numRef>
              <c:f>'Portugal (2)'!$B$88:$B$140</c:f>
              <c:numCache>
                <c:formatCode>General</c:formatCode>
                <c:ptCount val="53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</c:numCache>
            </c:numRef>
          </c:cat>
          <c:val>
            <c:numRef>
              <c:f>'Portugal (2)'!$C$88:$C$140</c:f>
              <c:numCache>
                <c:formatCode>0.0</c:formatCode>
                <c:ptCount val="53"/>
                <c:pt idx="0">
                  <c:v>85.166666666666671</c:v>
                </c:pt>
                <c:pt idx="1">
                  <c:v>80.766666666666666</c:v>
                </c:pt>
                <c:pt idx="2">
                  <c:v>77.5</c:v>
                </c:pt>
                <c:pt idx="3">
                  <c:v>74.966666666666669</c:v>
                </c:pt>
                <c:pt idx="4">
                  <c:v>72.433333333333323</c:v>
                </c:pt>
                <c:pt idx="5">
                  <c:v>68.600000000000009</c:v>
                </c:pt>
                <c:pt idx="6">
                  <c:v>63.333333333333336</c:v>
                </c:pt>
                <c:pt idx="7">
                  <c:v>57.666666666666664</c:v>
                </c:pt>
                <c:pt idx="8">
                  <c:v>52.566666666666663</c:v>
                </c:pt>
                <c:pt idx="9">
                  <c:v>47.9</c:v>
                </c:pt>
                <c:pt idx="10">
                  <c:v>43.533333333333331</c:v>
                </c:pt>
                <c:pt idx="11">
                  <c:v>39.4</c:v>
                </c:pt>
                <c:pt idx="12">
                  <c:v>35.633333333333333</c:v>
                </c:pt>
                <c:pt idx="13">
                  <c:v>32.4</c:v>
                </c:pt>
                <c:pt idx="14">
                  <c:v>29.733333333333331</c:v>
                </c:pt>
                <c:pt idx="15">
                  <c:v>27.599999999999998</c:v>
                </c:pt>
                <c:pt idx="16">
                  <c:v>25.8</c:v>
                </c:pt>
                <c:pt idx="17">
                  <c:v>24.2</c:v>
                </c:pt>
                <c:pt idx="18">
                  <c:v>22.866666666666664</c:v>
                </c:pt>
                <c:pt idx="19">
                  <c:v>21.633333333333336</c:v>
                </c:pt>
                <c:pt idx="20">
                  <c:v>20.433333333333334</c:v>
                </c:pt>
                <c:pt idx="21">
                  <c:v>19.3</c:v>
                </c:pt>
                <c:pt idx="22">
                  <c:v>18.2</c:v>
                </c:pt>
                <c:pt idx="23">
                  <c:v>17.033333333333335</c:v>
                </c:pt>
                <c:pt idx="24">
                  <c:v>15.9</c:v>
                </c:pt>
                <c:pt idx="25">
                  <c:v>14.733333333333334</c:v>
                </c:pt>
                <c:pt idx="26">
                  <c:v>13.6</c:v>
                </c:pt>
                <c:pt idx="27">
                  <c:v>12.5</c:v>
                </c:pt>
                <c:pt idx="28">
                  <c:v>11.433333333333332</c:v>
                </c:pt>
                <c:pt idx="29">
                  <c:v>10.466666666666667</c:v>
                </c:pt>
                <c:pt idx="30">
                  <c:v>9.7333333333333325</c:v>
                </c:pt>
                <c:pt idx="31">
                  <c:v>9.1333333333333329</c:v>
                </c:pt>
                <c:pt idx="32">
                  <c:v>8.6333333333333329</c:v>
                </c:pt>
                <c:pt idx="33">
                  <c:v>8.2000000000000011</c:v>
                </c:pt>
                <c:pt idx="34">
                  <c:v>7.7</c:v>
                </c:pt>
                <c:pt idx="35">
                  <c:v>7.2</c:v>
                </c:pt>
                <c:pt idx="36">
                  <c:v>6.7</c:v>
                </c:pt>
                <c:pt idx="37">
                  <c:v>6.1000000000000005</c:v>
                </c:pt>
                <c:pt idx="38">
                  <c:v>5.6000000000000005</c:v>
                </c:pt>
                <c:pt idx="39">
                  <c:v>5.1000000000000005</c:v>
                </c:pt>
                <c:pt idx="40">
                  <c:v>4.7</c:v>
                </c:pt>
                <c:pt idx="41">
                  <c:v>4.4333333333333327</c:v>
                </c:pt>
                <c:pt idx="42">
                  <c:v>4.2333333333333334</c:v>
                </c:pt>
                <c:pt idx="43">
                  <c:v>4.0666666666666664</c:v>
                </c:pt>
                <c:pt idx="44">
                  <c:v>3.9666666666666663</c:v>
                </c:pt>
                <c:pt idx="45">
                  <c:v>3.8666666666666667</c:v>
                </c:pt>
                <c:pt idx="46">
                  <c:v>3.7666666666666671</c:v>
                </c:pt>
                <c:pt idx="47">
                  <c:v>3.7333333333333338</c:v>
                </c:pt>
                <c:pt idx="48">
                  <c:v>3.6999999999999997</c:v>
                </c:pt>
                <c:pt idx="49">
                  <c:v>3.6666666666666665</c:v>
                </c:pt>
                <c:pt idx="50">
                  <c:v>3.6999999999999997</c:v>
                </c:pt>
                <c:pt idx="51">
                  <c:v>3.6999999999999997</c:v>
                </c:pt>
                <c:pt idx="52">
                  <c:v>3.6999999999999997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5F50-8241-A25A-B05EE1993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8762031"/>
        <c:axId val="429025503"/>
      </c:lineChart>
      <c:catAx>
        <c:axId val="428762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itchFamily="2" charset="0"/>
                <a:cs typeface="Arial" panose="020B0604020202020204" pitchFamily="34" charset="0"/>
              </a:defRPr>
            </a:pPr>
            <a:endParaRPr lang="en-US"/>
          </a:p>
        </c:txPr>
        <c:crossAx val="429025503"/>
        <c:crosses val="autoZero"/>
        <c:auto val="1"/>
        <c:lblAlgn val="ctr"/>
        <c:lblOffset val="100"/>
        <c:tickLblSkip val="10"/>
        <c:noMultiLvlLbl val="0"/>
      </c:catAx>
      <c:valAx>
        <c:axId val="429025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9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pPr>
            <a:endParaRPr lang="en-US"/>
          </a:p>
        </c:txPr>
        <c:crossAx val="428762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171470444553001E-2"/>
          <c:y val="1.6517043929241897E-2"/>
          <c:w val="0.94469834882391324"/>
          <c:h val="0.9488173256356107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9414-8849-B0EE-B178398F5105}"/>
              </c:ext>
            </c:extLst>
          </c:dPt>
          <c:dPt>
            <c:idx val="4"/>
            <c:marker>
              <c:symbol val="diamond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414-8849-B0EE-B178398F5105}"/>
              </c:ext>
            </c:extLst>
          </c:dPt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9414-8849-B0EE-B178398F5105}"/>
              </c:ext>
            </c:extLst>
          </c:dPt>
          <c:dPt>
            <c:idx val="12"/>
            <c:marker>
              <c:symbol val="diamond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9414-8849-B0EE-B178398F5105}"/>
              </c:ext>
            </c:extLst>
          </c:dPt>
          <c:dPt>
            <c:idx val="13"/>
            <c:marker>
              <c:symbol val="diamond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9414-8849-B0EE-B178398F5105}"/>
              </c:ext>
            </c:extLst>
          </c:dPt>
          <c:dPt>
            <c:idx val="14"/>
            <c:marker>
              <c:symbol val="diamond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9414-8849-B0EE-B178398F5105}"/>
              </c:ext>
            </c:extLst>
          </c:dPt>
          <c:dPt>
            <c:idx val="15"/>
            <c:marker>
              <c:symbol val="diamond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9414-8849-B0EE-B178398F5105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9414-8849-B0EE-B178398F5105}"/>
              </c:ext>
            </c:extLst>
          </c:dPt>
          <c:dPt>
            <c:idx val="17"/>
            <c:marker>
              <c:symbol val="diamond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9414-8849-B0EE-B178398F5105}"/>
              </c:ext>
            </c:extLst>
          </c:dPt>
          <c:dPt>
            <c:idx val="1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9414-8849-B0EE-B178398F5105}"/>
              </c:ext>
            </c:extLst>
          </c:dPt>
          <c:dPt>
            <c:idx val="21"/>
            <c:marker>
              <c:symbol val="diamond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9414-8849-B0EE-B178398F5105}"/>
              </c:ext>
            </c:extLst>
          </c:dPt>
          <c:dPt>
            <c:idx val="2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9414-8849-B0EE-B178398F5105}"/>
              </c:ext>
            </c:extLst>
          </c:dPt>
          <c:dPt>
            <c:idx val="23"/>
            <c:marker>
              <c:symbol val="diamond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9414-8849-B0EE-B178398F5105}"/>
              </c:ext>
            </c:extLst>
          </c:dPt>
          <c:dPt>
            <c:idx val="24"/>
            <c:marker>
              <c:symbol val="diamond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9414-8849-B0EE-B178398F5105}"/>
              </c:ext>
            </c:extLst>
          </c:dPt>
          <c:dPt>
            <c:idx val="25"/>
            <c:marker>
              <c:symbol val="diamond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9414-8849-B0EE-B178398F5105}"/>
              </c:ext>
            </c:extLst>
          </c:dPt>
          <c:dPt>
            <c:idx val="26"/>
            <c:marker>
              <c:symbol val="diamond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9414-8849-B0EE-B178398F5105}"/>
              </c:ext>
            </c:extLst>
          </c:dPt>
          <c:dPt>
            <c:idx val="27"/>
            <c:marker>
              <c:symbol val="diamond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9414-8849-B0EE-B178398F5105}"/>
              </c:ext>
            </c:extLst>
          </c:dPt>
          <c:dPt>
            <c:idx val="29"/>
            <c:marker>
              <c:symbol val="diamond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9414-8849-B0EE-B178398F5105}"/>
              </c:ext>
            </c:extLst>
          </c:dPt>
          <c:dPt>
            <c:idx val="31"/>
            <c:marker>
              <c:symbol val="diamond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9414-8849-B0EE-B178398F5105}"/>
              </c:ext>
            </c:extLst>
          </c:dPt>
          <c:dPt>
            <c:idx val="33"/>
            <c:marker>
              <c:symbol val="diamond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9414-8849-B0EE-B178398F5105}"/>
              </c:ext>
            </c:extLst>
          </c:dPt>
          <c:dPt>
            <c:idx val="34"/>
            <c:marker>
              <c:symbol val="diamond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9414-8849-B0EE-B178398F5105}"/>
              </c:ext>
            </c:extLst>
          </c:dPt>
          <c:dPt>
            <c:idx val="35"/>
            <c:marker>
              <c:symbol val="diamond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9414-8849-B0EE-B178398F5105}"/>
              </c:ext>
            </c:extLst>
          </c:dPt>
          <c:dPt>
            <c:idx val="3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6-9414-8849-B0EE-B178398F5105}"/>
              </c:ext>
            </c:extLst>
          </c:dPt>
          <c:dPt>
            <c:idx val="38"/>
            <c:marker>
              <c:symbol val="diamond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9414-8849-B0EE-B178398F5105}"/>
              </c:ext>
            </c:extLst>
          </c:dPt>
          <c:dPt>
            <c:idx val="4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8-9414-8849-B0EE-B178398F5105}"/>
              </c:ext>
            </c:extLst>
          </c:dPt>
          <c:dPt>
            <c:idx val="4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9-9414-8849-B0EE-B178398F5105}"/>
              </c:ext>
            </c:extLst>
          </c:dPt>
          <c:dPt>
            <c:idx val="4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A-9414-8849-B0EE-B178398F5105}"/>
              </c:ext>
            </c:extLst>
          </c:dPt>
          <c:dPt>
            <c:idx val="5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B-9414-8849-B0EE-B178398F5105}"/>
              </c:ext>
            </c:extLst>
          </c:dPt>
          <c:dPt>
            <c:idx val="5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C-9414-8849-B0EE-B178398F5105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Haiti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14-8849-B0EE-B178398F510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Bolivia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14-8849-B0EE-B178398F5105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Dominican Republic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14-8849-B0EE-B178398F5105}"/>
                </c:ext>
              </c:extLst>
            </c:dLbl>
            <c:dLbl>
              <c:idx val="14"/>
              <c:layout>
                <c:manualLayout>
                  <c:x val="-9.6519237626715118E-2"/>
                  <c:y val="3.982857758391476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Venezuela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14-8849-B0EE-B178398F5105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Guatemala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14-8849-B0EE-B178398F5105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/>
                      <a:t>Paraguay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14-8849-B0EE-B178398F5105}"/>
                </c:ext>
              </c:extLst>
            </c:dLbl>
            <c:dLbl>
              <c:idx val="21"/>
              <c:layout>
                <c:manualLayout>
                  <c:x val="2.5738463367124017E-3"/>
                  <c:y val="-1.385341829005730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Honduras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14-8849-B0EE-B178398F5105}"/>
                </c:ext>
              </c:extLst>
            </c:dLbl>
            <c:dLbl>
              <c:idx val="23"/>
              <c:layout>
                <c:manualLayout>
                  <c:x val="-0.10939302927425944"/>
                  <c:y val="1.44755949402298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Panama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414-8849-B0EE-B178398F5105}"/>
                </c:ext>
              </c:extLst>
            </c:dLbl>
            <c:dLbl>
              <c:idx val="24"/>
              <c:layout>
                <c:manualLayout>
                  <c:x val="3.8569188688168284E-3"/>
                  <c:y val="-1.78040968484836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Peru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14-8849-B0EE-B178398F5105}"/>
                </c:ext>
              </c:extLst>
            </c:dLbl>
            <c:dLbl>
              <c:idx val="25"/>
              <c:layout>
                <c:manualLayout>
                  <c:x val="-0.1222573969962403"/>
                  <c:y val="2.378724640131553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Colombia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414-8849-B0EE-B178398F5105}"/>
                </c:ext>
              </c:extLst>
            </c:dLbl>
            <c:dLbl>
              <c:idx val="26"/>
              <c:layout>
                <c:manualLayout>
                  <c:x val="-3.86411347865567E-3"/>
                  <c:y val="-1.104319239480060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Mexico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414-8849-B0EE-B178398F5105}"/>
                </c:ext>
              </c:extLst>
            </c:dLbl>
            <c:dLbl>
              <c:idx val="27"/>
              <c:layout>
                <c:manualLayout>
                  <c:x val="-0.11710919766015075"/>
                  <c:y val="2.93556115206988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Barbados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414-8849-B0EE-B178398F5105}"/>
                </c:ext>
              </c:extLst>
            </c:dLbl>
            <c:dLbl>
              <c:idx val="29"/>
              <c:layout>
                <c:manualLayout>
                  <c:x val="-1.2907738046079753E-3"/>
                  <c:y val="-2.18065893729555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Argentina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414-8849-B0EE-B178398F5105}"/>
                </c:ext>
              </c:extLst>
            </c:dLbl>
            <c:dLbl>
              <c:idx val="31"/>
              <c:layout>
                <c:manualLayout>
                  <c:x val="-0.14156144718664915"/>
                  <c:y val="1.863366571538042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Costa Rica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414-8849-B0EE-B178398F5105}"/>
                </c:ext>
              </c:extLst>
            </c:dLbl>
            <c:dLbl>
              <c:idx val="33"/>
              <c:layout>
                <c:manualLayout>
                  <c:x val="-7.7244776535925069E-3"/>
                  <c:y val="-2.172368702728290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Uruguay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414-8849-B0EE-B178398F5105}"/>
                </c:ext>
              </c:extLst>
            </c:dLbl>
            <c:dLbl>
              <c:idx val="34"/>
              <c:layout>
                <c:manualLayout>
                  <c:x val="-0.23008433441555276"/>
                  <c:y val="3.07553578828962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Antigua and Barbuda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4825894883012"/>
                      <c:h val="6.88157894736842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9414-8849-B0EE-B178398F5105}"/>
                </c:ext>
              </c:extLst>
            </c:dLbl>
            <c:dLbl>
              <c:idx val="35"/>
              <c:layout>
                <c:manualLayout>
                  <c:x val="2.5729343439158344E-3"/>
                  <c:y val="-7.7457788661740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Chile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414-8849-B0EE-B178398F5105}"/>
                </c:ext>
              </c:extLst>
            </c:dLbl>
            <c:dLbl>
              <c:idx val="38"/>
              <c:layout>
                <c:manualLayout>
                  <c:x val="-2.5738463367124017E-3"/>
                  <c:y val="-1.55850955763144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Cuba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414-8849-B0EE-B178398F51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Roboto Condensed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'Portugal (2)'!$B$88:$B$140</c:f>
              <c:numCache>
                <c:formatCode>General</c:formatCode>
                <c:ptCount val="53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</c:numCache>
            </c:numRef>
          </c:cat>
          <c:val>
            <c:numRef>
              <c:f>'Portugal (2)'!$C$88:$C$140</c:f>
              <c:numCache>
                <c:formatCode>0.0</c:formatCode>
                <c:ptCount val="53"/>
                <c:pt idx="0">
                  <c:v>85.166666666666671</c:v>
                </c:pt>
                <c:pt idx="1">
                  <c:v>80.766666666666666</c:v>
                </c:pt>
                <c:pt idx="2">
                  <c:v>77.5</c:v>
                </c:pt>
                <c:pt idx="3">
                  <c:v>74.966666666666669</c:v>
                </c:pt>
                <c:pt idx="4">
                  <c:v>72.433333333333323</c:v>
                </c:pt>
                <c:pt idx="5">
                  <c:v>68.600000000000009</c:v>
                </c:pt>
                <c:pt idx="6">
                  <c:v>63.333333333333336</c:v>
                </c:pt>
                <c:pt idx="7">
                  <c:v>57.666666666666664</c:v>
                </c:pt>
                <c:pt idx="8">
                  <c:v>52.566666666666663</c:v>
                </c:pt>
                <c:pt idx="9">
                  <c:v>47.9</c:v>
                </c:pt>
                <c:pt idx="10">
                  <c:v>43.533333333333331</c:v>
                </c:pt>
                <c:pt idx="11">
                  <c:v>39.4</c:v>
                </c:pt>
                <c:pt idx="12">
                  <c:v>35.633333333333333</c:v>
                </c:pt>
                <c:pt idx="13">
                  <c:v>32.4</c:v>
                </c:pt>
                <c:pt idx="14">
                  <c:v>29.733333333333331</c:v>
                </c:pt>
                <c:pt idx="15">
                  <c:v>27.599999999999998</c:v>
                </c:pt>
                <c:pt idx="16">
                  <c:v>25.8</c:v>
                </c:pt>
                <c:pt idx="17">
                  <c:v>24.2</c:v>
                </c:pt>
                <c:pt idx="18">
                  <c:v>22.866666666666664</c:v>
                </c:pt>
                <c:pt idx="19">
                  <c:v>21.633333333333336</c:v>
                </c:pt>
                <c:pt idx="20">
                  <c:v>20.433333333333334</c:v>
                </c:pt>
                <c:pt idx="21">
                  <c:v>19.3</c:v>
                </c:pt>
                <c:pt idx="22">
                  <c:v>18.2</c:v>
                </c:pt>
                <c:pt idx="23">
                  <c:v>17.033333333333335</c:v>
                </c:pt>
                <c:pt idx="24">
                  <c:v>15.9</c:v>
                </c:pt>
                <c:pt idx="25">
                  <c:v>14.733333333333334</c:v>
                </c:pt>
                <c:pt idx="26">
                  <c:v>13.6</c:v>
                </c:pt>
                <c:pt idx="27">
                  <c:v>12.5</c:v>
                </c:pt>
                <c:pt idx="28">
                  <c:v>11.433333333333332</c:v>
                </c:pt>
                <c:pt idx="29">
                  <c:v>10.466666666666667</c:v>
                </c:pt>
                <c:pt idx="30">
                  <c:v>9.7333333333333325</c:v>
                </c:pt>
                <c:pt idx="31">
                  <c:v>9.1333333333333329</c:v>
                </c:pt>
                <c:pt idx="32">
                  <c:v>8.6333333333333329</c:v>
                </c:pt>
                <c:pt idx="33">
                  <c:v>8.2000000000000011</c:v>
                </c:pt>
                <c:pt idx="34">
                  <c:v>7.7</c:v>
                </c:pt>
                <c:pt idx="35">
                  <c:v>7.2</c:v>
                </c:pt>
                <c:pt idx="36">
                  <c:v>6.7</c:v>
                </c:pt>
                <c:pt idx="37">
                  <c:v>6.1000000000000005</c:v>
                </c:pt>
                <c:pt idx="38">
                  <c:v>5.6000000000000005</c:v>
                </c:pt>
                <c:pt idx="39">
                  <c:v>5.1000000000000005</c:v>
                </c:pt>
                <c:pt idx="40">
                  <c:v>4.7</c:v>
                </c:pt>
                <c:pt idx="41">
                  <c:v>4.4333333333333327</c:v>
                </c:pt>
                <c:pt idx="42">
                  <c:v>4.2333333333333334</c:v>
                </c:pt>
                <c:pt idx="43">
                  <c:v>4.0666666666666664</c:v>
                </c:pt>
                <c:pt idx="44">
                  <c:v>3.9666666666666663</c:v>
                </c:pt>
                <c:pt idx="45">
                  <c:v>3.8666666666666667</c:v>
                </c:pt>
                <c:pt idx="46">
                  <c:v>3.7666666666666671</c:v>
                </c:pt>
                <c:pt idx="47">
                  <c:v>3.7333333333333338</c:v>
                </c:pt>
                <c:pt idx="48">
                  <c:v>3.6999999999999997</c:v>
                </c:pt>
                <c:pt idx="49">
                  <c:v>3.6666666666666665</c:v>
                </c:pt>
                <c:pt idx="50">
                  <c:v>3.6999999999999997</c:v>
                </c:pt>
                <c:pt idx="51">
                  <c:v>3.6999999999999997</c:v>
                </c:pt>
                <c:pt idx="52">
                  <c:v>3.6999999999999997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9414-8849-B0EE-B178398F5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8762031"/>
        <c:axId val="429025503"/>
      </c:lineChart>
      <c:catAx>
        <c:axId val="428762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itchFamily="2" charset="0"/>
                <a:cs typeface="Arial" panose="020B0604020202020204" pitchFamily="34" charset="0"/>
              </a:defRPr>
            </a:pPr>
            <a:endParaRPr lang="en-US"/>
          </a:p>
        </c:txPr>
        <c:crossAx val="429025503"/>
        <c:crosses val="autoZero"/>
        <c:auto val="1"/>
        <c:lblAlgn val="ctr"/>
        <c:lblOffset val="100"/>
        <c:tickLblSkip val="10"/>
        <c:noMultiLvlLbl val="0"/>
      </c:catAx>
      <c:valAx>
        <c:axId val="429025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9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pPr>
            <a:endParaRPr lang="en-US"/>
          </a:p>
        </c:txPr>
        <c:crossAx val="428762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048319052847098E-2"/>
          <c:y val="3.2900979063189957E-2"/>
          <c:w val="0.94875764533054252"/>
          <c:h val="0.92967771936630639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Brazil!$A$95:$A$150</c:f>
              <c:numCache>
                <c:formatCode>General</c:formatCode>
                <c:ptCount val="5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</c:numCache>
            </c:numRef>
          </c:cat>
          <c:val>
            <c:numRef>
              <c:f>Brazil!$B$95:$B$150</c:f>
              <c:numCache>
                <c:formatCode>0.00</c:formatCode>
                <c:ptCount val="56"/>
                <c:pt idx="0">
                  <c:v>115.86666666666667</c:v>
                </c:pt>
                <c:pt idx="1">
                  <c:v>112.43333333333334</c:v>
                </c:pt>
                <c:pt idx="2">
                  <c:v>108.83333333333333</c:v>
                </c:pt>
                <c:pt idx="3">
                  <c:v>104.93333333333334</c:v>
                </c:pt>
                <c:pt idx="4">
                  <c:v>100.83333333333333</c:v>
                </c:pt>
                <c:pt idx="5">
                  <c:v>96.600000000000009</c:v>
                </c:pt>
                <c:pt idx="6">
                  <c:v>92.3</c:v>
                </c:pt>
                <c:pt idx="7">
                  <c:v>88.066666666666663</c:v>
                </c:pt>
                <c:pt idx="8">
                  <c:v>84.166666666666671</c:v>
                </c:pt>
                <c:pt idx="9">
                  <c:v>80.533333333333346</c:v>
                </c:pt>
                <c:pt idx="10">
                  <c:v>77.266666666666666</c:v>
                </c:pt>
                <c:pt idx="11">
                  <c:v>74.3</c:v>
                </c:pt>
                <c:pt idx="12">
                  <c:v>71.433333333333337</c:v>
                </c:pt>
                <c:pt idx="13">
                  <c:v>68.7</c:v>
                </c:pt>
                <c:pt idx="14">
                  <c:v>65.933333333333323</c:v>
                </c:pt>
                <c:pt idx="15">
                  <c:v>63.199999999999996</c:v>
                </c:pt>
                <c:pt idx="16">
                  <c:v>60.266666666666673</c:v>
                </c:pt>
                <c:pt idx="17">
                  <c:v>57.300000000000004</c:v>
                </c:pt>
                <c:pt idx="18">
                  <c:v>54.166666666666664</c:v>
                </c:pt>
                <c:pt idx="19">
                  <c:v>51.066666666666663</c:v>
                </c:pt>
                <c:pt idx="20">
                  <c:v>47.93333333333333</c:v>
                </c:pt>
                <c:pt idx="21">
                  <c:v>44.966666666666669</c:v>
                </c:pt>
                <c:pt idx="22">
                  <c:v>42.166666666666664</c:v>
                </c:pt>
                <c:pt idx="23">
                  <c:v>39.56666666666667</c:v>
                </c:pt>
                <c:pt idx="24">
                  <c:v>37.1</c:v>
                </c:pt>
                <c:pt idx="25">
                  <c:v>34.800000000000004</c:v>
                </c:pt>
                <c:pt idx="26">
                  <c:v>32.6</c:v>
                </c:pt>
                <c:pt idx="27">
                  <c:v>30.533333333333331</c:v>
                </c:pt>
                <c:pt idx="28">
                  <c:v>28.566666666666666</c:v>
                </c:pt>
                <c:pt idx="29">
                  <c:v>26.666666666666668</c:v>
                </c:pt>
                <c:pt idx="30">
                  <c:v>24.933333333333334</c:v>
                </c:pt>
                <c:pt idx="31">
                  <c:v>23.366666666666664</c:v>
                </c:pt>
                <c:pt idx="32">
                  <c:v>21.933333333333337</c:v>
                </c:pt>
                <c:pt idx="33">
                  <c:v>20.7</c:v>
                </c:pt>
                <c:pt idx="34">
                  <c:v>19.633333333333333</c:v>
                </c:pt>
                <c:pt idx="35">
                  <c:v>18.7</c:v>
                </c:pt>
                <c:pt idx="36">
                  <c:v>17.900000000000002</c:v>
                </c:pt>
                <c:pt idx="37">
                  <c:v>17.266666666666669</c:v>
                </c:pt>
                <c:pt idx="38">
                  <c:v>16.7</c:v>
                </c:pt>
                <c:pt idx="39">
                  <c:v>16.2</c:v>
                </c:pt>
                <c:pt idx="40">
                  <c:v>15.733333333333334</c:v>
                </c:pt>
                <c:pt idx="41">
                  <c:v>16.366666666666667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C3-B941-BAF5-51C684D71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1634751"/>
        <c:axId val="1548983631"/>
      </c:lineChart>
      <c:catAx>
        <c:axId val="166163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548983631"/>
        <c:crosses val="autoZero"/>
        <c:auto val="1"/>
        <c:lblAlgn val="ctr"/>
        <c:lblOffset val="100"/>
        <c:tickLblSkip val="5"/>
        <c:noMultiLvlLbl val="0"/>
      </c:catAx>
      <c:valAx>
        <c:axId val="1548983631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bg2">
                  <a:alpha val="77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1634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Sheet1!$A$1:$A$33</c:f>
              <c:numCache>
                <c:formatCode>General</c:formatCode>
                <c:ptCount val="33"/>
                <c:pt idx="0">
                  <c:v>-4</c:v>
                </c:pt>
                <c:pt idx="1">
                  <c:v>-3.75</c:v>
                </c:pt>
                <c:pt idx="2">
                  <c:v>-3.5</c:v>
                </c:pt>
                <c:pt idx="3">
                  <c:v>-3.25</c:v>
                </c:pt>
                <c:pt idx="4">
                  <c:v>-3</c:v>
                </c:pt>
                <c:pt idx="5">
                  <c:v>-2.75</c:v>
                </c:pt>
                <c:pt idx="6">
                  <c:v>-2.5</c:v>
                </c:pt>
                <c:pt idx="7">
                  <c:v>-2.25</c:v>
                </c:pt>
                <c:pt idx="8">
                  <c:v>-2</c:v>
                </c:pt>
                <c:pt idx="9">
                  <c:v>-1.75</c:v>
                </c:pt>
                <c:pt idx="10">
                  <c:v>-1.5</c:v>
                </c:pt>
                <c:pt idx="11">
                  <c:v>-1.25</c:v>
                </c:pt>
                <c:pt idx="12">
                  <c:v>-1</c:v>
                </c:pt>
                <c:pt idx="13">
                  <c:v>-0.75</c:v>
                </c:pt>
                <c:pt idx="14">
                  <c:v>-0.5</c:v>
                </c:pt>
                <c:pt idx="15">
                  <c:v>-0.25</c:v>
                </c:pt>
                <c:pt idx="16">
                  <c:v>0</c:v>
                </c:pt>
                <c:pt idx="17">
                  <c:v>0.25</c:v>
                </c:pt>
                <c:pt idx="18">
                  <c:v>0.5</c:v>
                </c:pt>
                <c:pt idx="19">
                  <c:v>0.75</c:v>
                </c:pt>
                <c:pt idx="20">
                  <c:v>1</c:v>
                </c:pt>
                <c:pt idx="21">
                  <c:v>1.25</c:v>
                </c:pt>
                <c:pt idx="22">
                  <c:v>1.5</c:v>
                </c:pt>
                <c:pt idx="23">
                  <c:v>1.75</c:v>
                </c:pt>
                <c:pt idx="24">
                  <c:v>2</c:v>
                </c:pt>
                <c:pt idx="25">
                  <c:v>2.25</c:v>
                </c:pt>
                <c:pt idx="26">
                  <c:v>2.5</c:v>
                </c:pt>
                <c:pt idx="27">
                  <c:v>2.75</c:v>
                </c:pt>
                <c:pt idx="28">
                  <c:v>3</c:v>
                </c:pt>
                <c:pt idx="29">
                  <c:v>3.25</c:v>
                </c:pt>
                <c:pt idx="30">
                  <c:v>3.5</c:v>
                </c:pt>
                <c:pt idx="31">
                  <c:v>3.75</c:v>
                </c:pt>
                <c:pt idx="32">
                  <c:v>4</c:v>
                </c:pt>
              </c:numCache>
            </c:numRef>
          </c:xVal>
          <c:yVal>
            <c:numRef>
              <c:f>Sheet1!$B$1:$B$33</c:f>
              <c:numCache>
                <c:formatCode>General</c:formatCode>
                <c:ptCount val="33"/>
                <c:pt idx="0">
                  <c:v>1.3383022576488537E-4</c:v>
                </c:pt>
                <c:pt idx="1">
                  <c:v>3.5259568236744541E-4</c:v>
                </c:pt>
                <c:pt idx="2">
                  <c:v>8.7268269504576015E-4</c:v>
                </c:pt>
                <c:pt idx="3">
                  <c:v>2.0290480572997681E-3</c:v>
                </c:pt>
                <c:pt idx="4">
                  <c:v>4.4318484119380075E-3</c:v>
                </c:pt>
                <c:pt idx="5">
                  <c:v>9.0935625015910529E-3</c:v>
                </c:pt>
                <c:pt idx="6">
                  <c:v>1.752830049356854E-2</c:v>
                </c:pt>
                <c:pt idx="7">
                  <c:v>3.1739651835667418E-2</c:v>
                </c:pt>
                <c:pt idx="8">
                  <c:v>5.3990966513188063E-2</c:v>
                </c:pt>
                <c:pt idx="9">
                  <c:v>8.6277318826511532E-2</c:v>
                </c:pt>
                <c:pt idx="10">
                  <c:v>0.12951759566589174</c:v>
                </c:pt>
                <c:pt idx="11">
                  <c:v>0.18264908538902191</c:v>
                </c:pt>
                <c:pt idx="12">
                  <c:v>0.24197072451914337</c:v>
                </c:pt>
                <c:pt idx="13">
                  <c:v>0.30113743215480443</c:v>
                </c:pt>
                <c:pt idx="14">
                  <c:v>0.35206532676429952</c:v>
                </c:pt>
                <c:pt idx="15">
                  <c:v>0.38666811680284924</c:v>
                </c:pt>
                <c:pt idx="16">
                  <c:v>0.3989422804014327</c:v>
                </c:pt>
                <c:pt idx="17">
                  <c:v>0.38666811680284924</c:v>
                </c:pt>
                <c:pt idx="18">
                  <c:v>0.35206532676429952</c:v>
                </c:pt>
                <c:pt idx="19">
                  <c:v>0.30113743215480443</c:v>
                </c:pt>
                <c:pt idx="20">
                  <c:v>0.24197072451914337</c:v>
                </c:pt>
                <c:pt idx="21">
                  <c:v>0.18264908538902191</c:v>
                </c:pt>
                <c:pt idx="22">
                  <c:v>0.12951759566589174</c:v>
                </c:pt>
                <c:pt idx="23">
                  <c:v>8.6277318826511532E-2</c:v>
                </c:pt>
                <c:pt idx="24">
                  <c:v>5.3990966513188063E-2</c:v>
                </c:pt>
                <c:pt idx="25">
                  <c:v>3.1739651835667418E-2</c:v>
                </c:pt>
                <c:pt idx="26">
                  <c:v>1.752830049356854E-2</c:v>
                </c:pt>
                <c:pt idx="27">
                  <c:v>9.0935625015910529E-3</c:v>
                </c:pt>
                <c:pt idx="28">
                  <c:v>4.4318484119380075E-3</c:v>
                </c:pt>
                <c:pt idx="29">
                  <c:v>2.0290480572997681E-3</c:v>
                </c:pt>
                <c:pt idx="30">
                  <c:v>8.7268269504576015E-4</c:v>
                </c:pt>
                <c:pt idx="31">
                  <c:v>3.5259568236744541E-4</c:v>
                </c:pt>
                <c:pt idx="32">
                  <c:v>1.3383022576488537E-4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26-734C-9318-67D3E3CC9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4407304"/>
        <c:axId val="934412552"/>
      </c:scatterChart>
      <c:valAx>
        <c:axId val="934407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4412552"/>
        <c:crosses val="autoZero"/>
        <c:crossBetween val="midCat"/>
      </c:valAx>
      <c:valAx>
        <c:axId val="934412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34407304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48321894319982E-2"/>
          <c:y val="2.3692093186905953E-2"/>
          <c:w val="0.90615412886405999"/>
          <c:h val="0.82054418117842798"/>
        </c:manualLayout>
      </c:layout>
      <c:lineChart>
        <c:grouping val="standard"/>
        <c:varyColors val="0"/>
        <c:ser>
          <c:idx val="0"/>
          <c:order val="0"/>
          <c:tx>
            <c:strRef>
              <c:f>'Sheet2 (3)'!$A$3</c:f>
              <c:strCache>
                <c:ptCount val="1"/>
                <c:pt idx="0">
                  <c:v>Brazil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'Sheet2 (3)'!$B$2:$N$2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'Sheet2 (3)'!$B$3:$N$3</c:f>
              <c:numCache>
                <c:formatCode>General</c:formatCode>
                <c:ptCount val="13"/>
                <c:pt idx="0">
                  <c:v>65</c:v>
                </c:pt>
                <c:pt idx="1">
                  <c:v>78</c:v>
                </c:pt>
                <c:pt idx="2">
                  <c:v>58</c:v>
                </c:pt>
                <c:pt idx="3">
                  <c:v>68</c:v>
                </c:pt>
                <c:pt idx="4">
                  <c:v>60</c:v>
                </c:pt>
                <c:pt idx="5">
                  <c:v>52</c:v>
                </c:pt>
                <c:pt idx="6">
                  <c:v>48</c:v>
                </c:pt>
                <c:pt idx="7">
                  <c:v>66</c:v>
                </c:pt>
                <c:pt idx="8">
                  <c:v>76</c:v>
                </c:pt>
                <c:pt idx="9">
                  <c:v>86</c:v>
                </c:pt>
                <c:pt idx="10">
                  <c:v>87</c:v>
                </c:pt>
                <c:pt idx="11">
                  <c:v>97</c:v>
                </c:pt>
                <c:pt idx="12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7F-674B-A9E2-67B971AA527E}"/>
            </c:ext>
          </c:extLst>
        </c:ser>
        <c:ser>
          <c:idx val="1"/>
          <c:order val="1"/>
          <c:tx>
            <c:strRef>
              <c:f>'Sheet2 (3)'!$A$4</c:f>
              <c:strCache>
                <c:ptCount val="1"/>
                <c:pt idx="0">
                  <c:v>LAC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'Sheet2 (3)'!$B$2:$N$2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'Sheet2 (3)'!$B$4:$N$4</c:f>
              <c:numCache>
                <c:formatCode>0</c:formatCode>
                <c:ptCount val="13"/>
                <c:pt idx="0">
                  <c:v>70.944444444444443</c:v>
                </c:pt>
                <c:pt idx="1">
                  <c:v>71.5</c:v>
                </c:pt>
                <c:pt idx="2">
                  <c:v>69.5</c:v>
                </c:pt>
                <c:pt idx="3">
                  <c:v>70.722222222222229</c:v>
                </c:pt>
                <c:pt idx="4">
                  <c:v>70.222222222222229</c:v>
                </c:pt>
                <c:pt idx="5">
                  <c:v>60.777777777777779</c:v>
                </c:pt>
                <c:pt idx="6">
                  <c:v>64</c:v>
                </c:pt>
                <c:pt idx="7">
                  <c:v>68.388888888888886</c:v>
                </c:pt>
                <c:pt idx="8">
                  <c:v>67.555555555555557</c:v>
                </c:pt>
                <c:pt idx="9">
                  <c:v>66.555555555555557</c:v>
                </c:pt>
                <c:pt idx="10">
                  <c:v>73.388888888888886</c:v>
                </c:pt>
                <c:pt idx="11">
                  <c:v>74.555555555555557</c:v>
                </c:pt>
                <c:pt idx="12">
                  <c:v>78.722222222222229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7F-674B-A9E2-67B971AA527E}"/>
            </c:ext>
          </c:extLst>
        </c:ser>
        <c:ser>
          <c:idx val="2"/>
          <c:order val="2"/>
          <c:tx>
            <c:strRef>
              <c:f>'Sheet2 (3)'!$A$5</c:f>
              <c:strCache>
                <c:ptCount val="1"/>
                <c:pt idx="0">
                  <c:v>Mexico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'Sheet2 (3)'!$B$2:$N$2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'Sheet2 (3)'!$B$5:$N$5</c:f>
              <c:numCache>
                <c:formatCode>General</c:formatCode>
                <c:ptCount val="13"/>
                <c:pt idx="0">
                  <c:v>83</c:v>
                </c:pt>
                <c:pt idx="1">
                  <c:v>83</c:v>
                </c:pt>
                <c:pt idx="2">
                  <c:v>64</c:v>
                </c:pt>
                <c:pt idx="3">
                  <c:v>69</c:v>
                </c:pt>
                <c:pt idx="4">
                  <c:v>79</c:v>
                </c:pt>
                <c:pt idx="5">
                  <c:v>75</c:v>
                </c:pt>
                <c:pt idx="6">
                  <c:v>76</c:v>
                </c:pt>
                <c:pt idx="7">
                  <c:v>80</c:v>
                </c:pt>
                <c:pt idx="8">
                  <c:v>79</c:v>
                </c:pt>
                <c:pt idx="9">
                  <c:v>77</c:v>
                </c:pt>
                <c:pt idx="10">
                  <c:v>76</c:v>
                </c:pt>
                <c:pt idx="11">
                  <c:v>90</c:v>
                </c:pt>
                <c:pt idx="12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7F-674B-A9E2-67B971AA527E}"/>
            </c:ext>
          </c:extLst>
        </c:ser>
        <c:ser>
          <c:idx val="3"/>
          <c:order val="3"/>
          <c:tx>
            <c:strRef>
              <c:f>'Sheet2 (3)'!$A$6</c:f>
              <c:strCache>
                <c:ptCount val="1"/>
                <c:pt idx="0">
                  <c:v>Uruguay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'Sheet2 (3)'!$B$2:$N$2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'Sheet2 (3)'!$B$6:$N$6</c:f>
              <c:numCache>
                <c:formatCode>General</c:formatCode>
                <c:ptCount val="13"/>
                <c:pt idx="0">
                  <c:v>78</c:v>
                </c:pt>
                <c:pt idx="1">
                  <c:v>39</c:v>
                </c:pt>
                <c:pt idx="2">
                  <c:v>45</c:v>
                </c:pt>
                <c:pt idx="3">
                  <c:v>44</c:v>
                </c:pt>
                <c:pt idx="4">
                  <c:v>40</c:v>
                </c:pt>
                <c:pt idx="5">
                  <c:v>28</c:v>
                </c:pt>
                <c:pt idx="6">
                  <c:v>28</c:v>
                </c:pt>
                <c:pt idx="7">
                  <c:v>31</c:v>
                </c:pt>
                <c:pt idx="8">
                  <c:v>42</c:v>
                </c:pt>
                <c:pt idx="9">
                  <c:v>38</c:v>
                </c:pt>
                <c:pt idx="10">
                  <c:v>56</c:v>
                </c:pt>
                <c:pt idx="11">
                  <c:v>62</c:v>
                </c:pt>
                <c:pt idx="12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07F-674B-A9E2-67B971AA5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6798440"/>
        <c:axId val="456796144"/>
      </c:lineChart>
      <c:catAx>
        <c:axId val="45679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56796144"/>
        <c:crosses val="autoZero"/>
        <c:auto val="1"/>
        <c:lblAlgn val="ctr"/>
        <c:lblOffset val="100"/>
        <c:noMultiLvlLbl val="0"/>
      </c:catAx>
      <c:valAx>
        <c:axId val="456796144"/>
        <c:scaling>
          <c:orientation val="minMax"/>
          <c:max val="100"/>
          <c:min val="25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  <a:alpha val="28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56798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47748083559028E-2"/>
          <c:y val="0.1288578993901339"/>
          <c:w val="0.95551548880647486"/>
          <c:h val="0.8042992854822994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4F81BD"/>
              </a:solidFill>
              <a:ln>
                <a:solidFill>
                  <a:srgbClr val="4F81BD"/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chemeClr val="tx1"/>
                </a:solidFill>
                <a:ln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48D-F848-8318-9A96D1AE9C6E}"/>
              </c:ext>
            </c:extLst>
          </c:dPt>
          <c:dPt>
            <c:idx val="1"/>
            <c:marker>
              <c:spPr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rgbClr val="4F81B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48D-F848-8318-9A96D1AE9C6E}"/>
              </c:ext>
            </c:extLst>
          </c:dPt>
          <c:dPt>
            <c:idx val="2"/>
            <c:marker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48D-F848-8318-9A96D1AE9C6E}"/>
              </c:ext>
            </c:extLst>
          </c:dPt>
          <c:dPt>
            <c:idx val="3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48D-F848-8318-9A96D1AE9C6E}"/>
              </c:ext>
            </c:extLst>
          </c:dPt>
          <c:dPt>
            <c:idx val="4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448D-F848-8318-9A96D1AE9C6E}"/>
              </c:ext>
            </c:extLst>
          </c:dPt>
          <c:dPt>
            <c:idx val="5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448D-F848-8318-9A96D1AE9C6E}"/>
              </c:ext>
            </c:extLst>
          </c:dPt>
          <c:dPt>
            <c:idx val="6"/>
            <c:marker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448D-F848-8318-9A96D1AE9C6E}"/>
              </c:ext>
            </c:extLst>
          </c:dPt>
          <c:dPt>
            <c:idx val="7"/>
            <c:marker>
              <c:spPr>
                <a:solidFill>
                  <a:schemeClr val="accent2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448D-F848-8318-9A96D1AE9C6E}"/>
              </c:ext>
            </c:extLst>
          </c:dPt>
          <c:dPt>
            <c:idx val="8"/>
            <c:marker>
              <c:spPr>
                <a:solidFill>
                  <a:schemeClr val="tx1"/>
                </a:solidFill>
                <a:ln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448D-F848-8318-9A96D1AE9C6E}"/>
              </c:ext>
            </c:extLst>
          </c:dPt>
          <c:dPt>
            <c:idx val="9"/>
            <c:marker>
              <c:spPr>
                <a:solidFill>
                  <a:schemeClr val="tx1"/>
                </a:solidFill>
                <a:ln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448D-F848-8318-9A96D1AE9C6E}"/>
              </c:ext>
            </c:extLst>
          </c:dPt>
          <c:dPt>
            <c:idx val="10"/>
            <c:marker>
              <c:spPr>
                <a:solidFill>
                  <a:schemeClr val="accent2"/>
                </a:solidFill>
                <a:ln>
                  <a:solidFill>
                    <a:srgbClr val="FFC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448D-F848-8318-9A96D1AE9C6E}"/>
              </c:ext>
            </c:extLst>
          </c:dPt>
          <c:dPt>
            <c:idx val="11"/>
            <c:marker>
              <c:spPr>
                <a:solidFill>
                  <a:srgbClr val="00B050"/>
                </a:solidFill>
                <a:ln>
                  <a:solidFill>
                    <a:srgbClr val="4F81B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448D-F848-8318-9A96D1AE9C6E}"/>
              </c:ext>
            </c:extLst>
          </c:dPt>
          <c:dPt>
            <c:idx val="12"/>
            <c:marker>
              <c:spPr>
                <a:solidFill>
                  <a:srgbClr val="00B050"/>
                </a:solidFill>
                <a:ln>
                  <a:solidFill>
                    <a:srgbClr val="4F81B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448D-F848-8318-9A96D1AE9C6E}"/>
              </c:ext>
            </c:extLst>
          </c:dPt>
          <c:dPt>
            <c:idx val="13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448D-F848-8318-9A96D1AE9C6E}"/>
              </c:ext>
            </c:extLst>
          </c:dPt>
          <c:dPt>
            <c:idx val="14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448D-F848-8318-9A96D1AE9C6E}"/>
              </c:ext>
            </c:extLst>
          </c:dPt>
          <c:dPt>
            <c:idx val="15"/>
            <c:marker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448D-F848-8318-9A96D1AE9C6E}"/>
              </c:ext>
            </c:extLst>
          </c:dPt>
          <c:dPt>
            <c:idx val="16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448D-F848-8318-9A96D1AE9C6E}"/>
              </c:ext>
            </c:extLst>
          </c:dPt>
          <c:dPt>
            <c:idx val="17"/>
            <c:marker>
              <c:spPr>
                <a:solidFill>
                  <a:schemeClr val="tx1"/>
                </a:solidFill>
                <a:ln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448D-F848-8318-9A96D1AE9C6E}"/>
              </c:ext>
            </c:extLst>
          </c:dPt>
          <c:dPt>
            <c:idx val="18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448D-F848-8318-9A96D1AE9C6E}"/>
              </c:ext>
            </c:extLst>
          </c:dPt>
          <c:dPt>
            <c:idx val="19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448D-F848-8318-9A96D1AE9C6E}"/>
              </c:ext>
            </c:extLst>
          </c:dPt>
          <c:dPt>
            <c:idx val="21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448D-F848-8318-9A96D1AE9C6E}"/>
              </c:ext>
            </c:extLst>
          </c:dPt>
          <c:dPt>
            <c:idx val="22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448D-F848-8318-9A96D1AE9C6E}"/>
              </c:ext>
            </c:extLst>
          </c:dPt>
          <c:dPt>
            <c:idx val="24"/>
            <c:marker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448D-F848-8318-9A96D1AE9C6E}"/>
              </c:ext>
            </c:extLst>
          </c:dPt>
          <c:dPt>
            <c:idx val="25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448D-F848-8318-9A96D1AE9C6E}"/>
              </c:ext>
            </c:extLst>
          </c:dPt>
          <c:dPt>
            <c:idx val="26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448D-F848-8318-9A96D1AE9C6E}"/>
              </c:ext>
            </c:extLst>
          </c:dPt>
          <c:dPt>
            <c:idx val="27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448D-F848-8318-9A96D1AE9C6E}"/>
              </c:ext>
            </c:extLst>
          </c:dPt>
          <c:dPt>
            <c:idx val="28"/>
            <c:marker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448D-F848-8318-9A96D1AE9C6E}"/>
              </c:ext>
            </c:extLst>
          </c:dPt>
          <c:dPt>
            <c:idx val="29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448D-F848-8318-9A96D1AE9C6E}"/>
              </c:ext>
            </c:extLst>
          </c:dPt>
          <c:dPt>
            <c:idx val="30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448D-F848-8318-9A96D1AE9C6E}"/>
              </c:ext>
            </c:extLst>
          </c:dPt>
          <c:dPt>
            <c:idx val="31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448D-F848-8318-9A96D1AE9C6E}"/>
              </c:ext>
            </c:extLst>
          </c:dPt>
          <c:dPt>
            <c:idx val="32"/>
            <c:marker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448D-F848-8318-9A96D1AE9C6E}"/>
              </c:ext>
            </c:extLst>
          </c:dPt>
          <c:dPt>
            <c:idx val="33"/>
            <c:marker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448D-F848-8318-9A96D1AE9C6E}"/>
              </c:ext>
            </c:extLst>
          </c:dPt>
          <c:dPt>
            <c:idx val="34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448D-F848-8318-9A96D1AE9C6E}"/>
              </c:ext>
            </c:extLst>
          </c:dPt>
          <c:dPt>
            <c:idx val="36"/>
            <c:marker>
              <c:spPr>
                <a:solidFill>
                  <a:schemeClr val="tx1"/>
                </a:solidFill>
                <a:ln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448D-F848-8318-9A96D1AE9C6E}"/>
              </c:ext>
            </c:extLst>
          </c:dPt>
          <c:dPt>
            <c:idx val="38"/>
            <c:marker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448D-F848-8318-9A96D1AE9C6E}"/>
              </c:ext>
            </c:extLst>
          </c:dPt>
          <c:dPt>
            <c:idx val="39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448D-F848-8318-9A96D1AE9C6E}"/>
              </c:ext>
            </c:extLst>
          </c:dPt>
          <c:dLbls>
            <c:dLbl>
              <c:idx val="0"/>
              <c:layout>
                <c:manualLayout>
                  <c:x val="2.2158602987666204E-3"/>
                  <c:y val="1.0020195693303846E-2"/>
                </c:manualLayout>
              </c:layout>
              <c:tx>
                <c:strRef>
                  <c:f>'Africa 3'!$C$42</c:f>
                  <c:strCache>
                    <c:ptCount val="1"/>
                    <c:pt idx="0">
                      <c:v>DEU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{0769C317-4C04-4409-A2CA-5F3170E6340A}</c15:txfldGUID>
                      <c15:f>'Africa 3'!$C$42</c15:f>
                      <c15:dlblFieldTableCache>
                        <c:ptCount val="1"/>
                        <c:pt idx="0">
                          <c:v>DEU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448D-F848-8318-9A96D1AE9C6E}"/>
                </c:ext>
              </c:extLst>
            </c:dLbl>
            <c:dLbl>
              <c:idx val="1"/>
              <c:layout>
                <c:manualLayout>
                  <c:x val="-2.36881383549277E-3"/>
                  <c:y val="1.4112175670311429E-2"/>
                </c:manualLayout>
              </c:layout>
              <c:tx>
                <c:strRef>
                  <c:f>'Africa 3'!$C$43</c:f>
                  <c:strCache>
                    <c:ptCount val="1"/>
                    <c:pt idx="0">
                      <c:v>USA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{495120D0-BD78-46B7-80FC-3301FA20A011}</c15:txfldGUID>
                      <c15:f>'Africa 3'!$C$43</c15:f>
                      <c15:dlblFieldTableCache>
                        <c:ptCount val="1"/>
                        <c:pt idx="0">
                          <c:v>USA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448D-F848-8318-9A96D1AE9C6E}"/>
                </c:ext>
              </c:extLst>
            </c:dLbl>
            <c:dLbl>
              <c:idx val="2"/>
              <c:tx>
                <c:strRef>
                  <c:f>'Africa 3'!$C$44</c:f>
                  <c:strCache>
                    <c:ptCount val="1"/>
                    <c:pt idx="0">
                      <c:v>BRB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{AADE74C1-EE59-46B7-AFE9-79A9AEED5938}</c15:txfldGUID>
                      <c15:f>'Africa 3'!$C$44</c15:f>
                      <c15:dlblFieldTableCache>
                        <c:ptCount val="1"/>
                        <c:pt idx="0">
                          <c:v>BRB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448D-F848-8318-9A96D1AE9C6E}"/>
                </c:ext>
              </c:extLst>
            </c:dLbl>
            <c:dLbl>
              <c:idx val="3"/>
              <c:layout>
                <c:manualLayout>
                  <c:x val="-2.5217673722189192E-3"/>
                  <c:y val="-2.1379789871995509E-3"/>
                </c:manualLayout>
              </c:layout>
              <c:tx>
                <c:strRef>
                  <c:f>'Africa 3'!$C$45</c:f>
                  <c:strCache>
                    <c:ptCount val="1"/>
                    <c:pt idx="0">
                      <c:v>CRI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{575274F7-B6E0-4CCA-8E88-A44A6A71727E}</c15:txfldGUID>
                      <c15:f>'Africa 3'!$C$45</c15:f>
                      <c15:dlblFieldTableCache>
                        <c:ptCount val="1"/>
                        <c:pt idx="0">
                          <c:v>CRI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448D-F848-8318-9A96D1AE9C6E}"/>
                </c:ext>
              </c:extLst>
            </c:dLbl>
            <c:dLbl>
              <c:idx val="4"/>
              <c:layout>
                <c:manualLayout>
                  <c:x val="1.8226635462572389E-3"/>
                  <c:y val="-6.2299589642070968E-3"/>
                </c:manualLayout>
              </c:layout>
              <c:tx>
                <c:strRef>
                  <c:f>'Africa 3'!$C$46</c:f>
                  <c:strCache>
                    <c:ptCount val="1"/>
                    <c:pt idx="0">
                      <c:v>CHL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{7DAB52A9-E68B-440E-B686-0E4732D5AA2E}</c15:txfldGUID>
                      <c15:f>'Africa 3'!$C$46</c15:f>
                      <c15:dlblFieldTableCache>
                        <c:ptCount val="1"/>
                        <c:pt idx="0">
                          <c:v>CHL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448D-F848-8318-9A96D1AE9C6E}"/>
                </c:ext>
              </c:extLst>
            </c:dLbl>
            <c:dLbl>
              <c:idx val="5"/>
              <c:layout>
                <c:manualLayout>
                  <c:x val="1.8411437936251797E-4"/>
                  <c:y val="3.9999909783118241E-3"/>
                </c:manualLayout>
              </c:layout>
              <c:tx>
                <c:strRef>
                  <c:f>'Africa 3'!$C$47</c:f>
                  <c:strCache>
                    <c:ptCount val="1"/>
                    <c:pt idx="0">
                      <c:v>URY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{F3370209-CE1D-4DC6-AA88-8618D816AC5E}</c15:txfldGUID>
                      <c15:f>'Africa 3'!$C$47</c15:f>
                      <c15:dlblFieldTableCache>
                        <c:ptCount val="1"/>
                        <c:pt idx="0">
                          <c:v>URY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448D-F848-8318-9A96D1AE9C6E}"/>
                </c:ext>
              </c:extLst>
            </c:dLbl>
            <c:dLbl>
              <c:idx val="6"/>
              <c:tx>
                <c:strRef>
                  <c:f>'Africa 3'!$C$48</c:f>
                  <c:strCache>
                    <c:ptCount val="1"/>
                    <c:pt idx="0">
                      <c:v>TTO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{E1EF1EB8-8513-493E-8594-040250953624}</c15:txfldGUID>
                      <c15:f>'Africa 3'!$C$48</c15:f>
                      <c15:dlblFieldTableCache>
                        <c:ptCount val="1"/>
                        <c:pt idx="0">
                          <c:v>TTO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448D-F848-8318-9A96D1AE9C6E}"/>
                </c:ext>
              </c:extLst>
            </c:dLbl>
            <c:dLbl>
              <c:idx val="7"/>
              <c:layout>
                <c:manualLayout>
                  <c:x val="-4.7067813857511881E-2"/>
                  <c:y val="-3.0781838826252635E-2"/>
                </c:manualLayout>
              </c:layout>
              <c:tx>
                <c:strRef>
                  <c:f>'Africa 3'!$C$49</c:f>
                  <c:strCache>
                    <c:ptCount val="1"/>
                    <c:pt idx="0">
                      <c:v>JAM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{4F480542-7912-4D2B-9E5F-3E00FB3FB51E}</c15:txfldGUID>
                      <c15:f>'Africa 3'!$C$49</c15:f>
                      <c15:dlblFieldTableCache>
                        <c:ptCount val="1"/>
                        <c:pt idx="0">
                          <c:v>JAM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448D-F848-8318-9A96D1AE9C6E}"/>
                </c:ext>
              </c:extLst>
            </c:dLbl>
            <c:dLbl>
              <c:idx val="8"/>
              <c:tx>
                <c:strRef>
                  <c:f>'Africa 3'!$C$50</c:f>
                  <c:strCache>
                    <c:ptCount val="1"/>
                    <c:pt idx="0">
                      <c:v>POL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{A59E47DD-8309-4D6A-B977-31BE3E9F4CD8}</c15:txfldGUID>
                      <c15:f>'Africa 3'!$C$50</c15:f>
                      <c15:dlblFieldTableCache>
                        <c:ptCount val="1"/>
                        <c:pt idx="0">
                          <c:v>POL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448D-F848-8318-9A96D1AE9C6E}"/>
                </c:ext>
              </c:extLst>
            </c:dLbl>
            <c:dLbl>
              <c:idx val="9"/>
              <c:layout>
                <c:manualLayout>
                  <c:x val="-1.5418227657774128E-3"/>
                  <c:y val="1.8362357392886035E-3"/>
                </c:manualLayout>
              </c:layout>
              <c:tx>
                <c:strRef>
                  <c:f>'Africa 3'!$C$51</c:f>
                  <c:strCache>
                    <c:ptCount val="1"/>
                    <c:pt idx="0">
                      <c:v>PRT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{6F487DDA-62CC-47B0-85C0-CAC5E18F6052}</c15:txfldGUID>
                      <c15:f>'Africa 3'!$C$51</c15:f>
                      <c15:dlblFieldTableCache>
                        <c:ptCount val="1"/>
                        <c:pt idx="0">
                          <c:v>PRT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448D-F848-8318-9A96D1AE9C6E}"/>
                </c:ext>
              </c:extLst>
            </c:dLbl>
            <c:dLbl>
              <c:idx val="10"/>
              <c:tx>
                <c:strRef>
                  <c:f>'Africa 3'!$C$52</c:f>
                  <c:strCache>
                    <c:ptCount val="1"/>
                    <c:pt idx="0">
                      <c:v>SUR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{09947338-2836-4A21-B625-B680E7A620F9}</c15:txfldGUID>
                      <c15:f>'Africa 3'!$C$52</c15:f>
                      <c15:dlblFieldTableCache>
                        <c:ptCount val="1"/>
                        <c:pt idx="0">
                          <c:v>SUR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448D-F848-8318-9A96D1AE9C6E}"/>
                </c:ext>
              </c:extLst>
            </c:dLbl>
            <c:dLbl>
              <c:idx val="11"/>
              <c:tx>
                <c:strRef>
                  <c:f>'Africa 3'!$C$53</c:f>
                  <c:strCache>
                    <c:ptCount val="1"/>
                    <c:pt idx="0">
                      <c:v>IND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{E0CA8709-152E-4307-B459-690ECC5D5360}</c15:txfldGUID>
                      <c15:f>'Africa 3'!$C$53</c15:f>
                      <c15:dlblFieldTableCache>
                        <c:ptCount val="1"/>
                        <c:pt idx="0">
                          <c:v>IND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448D-F848-8318-9A96D1AE9C6E}"/>
                </c:ext>
              </c:extLst>
            </c:dLbl>
            <c:dLbl>
              <c:idx val="12"/>
              <c:layout>
                <c:manualLayout>
                  <c:x val="-1.0736237327268667E-3"/>
                  <c:y val="-2.0669654134253031E-2"/>
                </c:manualLayout>
              </c:layout>
              <c:tx>
                <c:strRef>
                  <c:f>'Africa 3'!$C$54</c:f>
                  <c:strCache>
                    <c:ptCount val="1"/>
                    <c:pt idx="0">
                      <c:v>TUR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{5A872319-1195-4B0E-AAAB-197CA5F3E10A}</c15:txfldGUID>
                      <c15:f>'Africa 3'!$C$54</c15:f>
                      <c15:dlblFieldTableCache>
                        <c:ptCount val="1"/>
                        <c:pt idx="0">
                          <c:v>TUR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448D-F848-8318-9A96D1AE9C6E}"/>
                </c:ext>
              </c:extLst>
            </c:dLbl>
            <c:dLbl>
              <c:idx val="13"/>
              <c:tx>
                <c:strRef>
                  <c:f>'Africa 3'!$C$55</c:f>
                  <c:strCache>
                    <c:ptCount val="1"/>
                    <c:pt idx="0">
                      <c:v>GHA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{4EBA3EDB-91C4-405B-933C-3477D16AE173}</c15:txfldGUID>
                      <c15:f>'Africa 3'!$C$55</c15:f>
                      <c15:dlblFieldTableCache>
                        <c:ptCount val="1"/>
                        <c:pt idx="0">
                          <c:v>GHA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448D-F848-8318-9A96D1AE9C6E}"/>
                </c:ext>
              </c:extLst>
            </c:dLbl>
            <c:dLbl>
              <c:idx val="14"/>
              <c:layout>
                <c:manualLayout>
                  <c:x val="4.7753745592255247E-4"/>
                  <c:y val="-4.1839689757033052E-3"/>
                </c:manualLayout>
              </c:layout>
              <c:tx>
                <c:strRef>
                  <c:f>'Africa 3'!$C$56</c:f>
                  <c:strCache>
                    <c:ptCount val="1"/>
                    <c:pt idx="0">
                      <c:v>COL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{E5B62A81-3A8D-4878-8084-EB5353401A09}</c15:txfldGUID>
                      <c15:f>'Africa 3'!$C$56</c15:f>
                      <c15:dlblFieldTableCache>
                        <c:ptCount val="1"/>
                        <c:pt idx="0">
                          <c:v>COL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448D-F848-8318-9A96D1AE9C6E}"/>
                </c:ext>
              </c:extLst>
            </c:dLbl>
            <c:dLbl>
              <c:idx val="15"/>
              <c:tx>
                <c:strRef>
                  <c:f>'Africa 3'!$C$57</c:f>
                  <c:strCache>
                    <c:ptCount val="1"/>
                    <c:pt idx="0">
                      <c:v>PHL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{6C830FAA-1100-4264-8EE5-66AE11F6857C}</c15:txfldGUID>
                      <c15:f>'Africa 3'!$C$57</c15:f>
                      <c15:dlblFieldTableCache>
                        <c:ptCount val="1"/>
                        <c:pt idx="0">
                          <c:v>PHL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448D-F848-8318-9A96D1AE9C6E}"/>
                </c:ext>
              </c:extLst>
            </c:dLbl>
            <c:dLbl>
              <c:idx val="16"/>
              <c:tx>
                <c:strRef>
                  <c:f>'Africa 3'!$C$58</c:f>
                  <c:strCache>
                    <c:ptCount val="1"/>
                    <c:pt idx="0">
                      <c:v>BRA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{F203BA42-C3ED-4F71-9858-4917A3B2E2EB}</c15:txfldGUID>
                      <c15:f>'Africa 3'!$C$58</c15:f>
                      <c15:dlblFieldTableCache>
                        <c:ptCount val="1"/>
                        <c:pt idx="0">
                          <c:v>BRA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0-448D-F848-8318-9A96D1AE9C6E}"/>
                </c:ext>
              </c:extLst>
            </c:dLbl>
            <c:dLbl>
              <c:idx val="17"/>
              <c:tx>
                <c:strRef>
                  <c:f>'Africa 3'!$C$59</c:f>
                  <c:strCache>
                    <c:ptCount val="1"/>
                    <c:pt idx="0">
                      <c:v>CZE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{679FE2DE-C849-4771-82EA-1AFABD978499}</c15:txfldGUID>
                      <c15:f>'Africa 3'!$C$59</c15:f>
                      <c15:dlblFieldTableCache>
                        <c:ptCount val="1"/>
                        <c:pt idx="0">
                          <c:v>CZE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448D-F848-8318-9A96D1AE9C6E}"/>
                </c:ext>
              </c:extLst>
            </c:dLbl>
            <c:dLbl>
              <c:idx val="18"/>
              <c:tx>
                <c:strRef>
                  <c:f>'Africa 3'!$C$60</c:f>
                  <c:strCache>
                    <c:ptCount val="1"/>
                    <c:pt idx="0">
                      <c:v>PAN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{2D1032F0-03E7-4545-B4D0-D8C72B07F4FD}</c15:txfldGUID>
                      <c15:f>'Africa 3'!$C$60</c15:f>
                      <c15:dlblFieldTableCache>
                        <c:ptCount val="1"/>
                        <c:pt idx="0">
                          <c:v>PAN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2-448D-F848-8318-9A96D1AE9C6E}"/>
                </c:ext>
              </c:extLst>
            </c:dLbl>
            <c:dLbl>
              <c:idx val="19"/>
              <c:layout>
                <c:manualLayout>
                  <c:x val="2.9027750254005099E-4"/>
                  <c:y val="-1.4413918918222338E-2"/>
                </c:manualLayout>
              </c:layout>
              <c:tx>
                <c:strRef>
                  <c:f>'Africa 3'!$C$61</c:f>
                  <c:strCache>
                    <c:ptCount val="1"/>
                    <c:pt idx="0">
                      <c:v>ARG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{F59A9069-852B-4C78-9D84-CF76C72DAD38}</c15:txfldGUID>
                      <c15:f>'Africa 3'!$C$61</c15:f>
                      <c15:dlblFieldTableCache>
                        <c:ptCount val="1"/>
                        <c:pt idx="0">
                          <c:v>ARG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448D-F848-8318-9A96D1AE9C6E}"/>
                </c:ext>
              </c:extLst>
            </c:dLbl>
            <c:dLbl>
              <c:idx val="20"/>
              <c:layout>
                <c:manualLayout>
                  <c:x val="-5.0853610489860333E-2"/>
                  <c:y val="-2.2597878872237506E-2"/>
                </c:manualLayout>
              </c:layout>
              <c:tx>
                <c:strRef>
                  <c:f>'Africa 3'!$C$62</c:f>
                  <c:strCache>
                    <c:ptCount val="1"/>
                    <c:pt idx="0">
                      <c:v>MAR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{DB373C9E-EDF3-496D-A15B-28B95A4B0D9F}</c15:txfldGUID>
                      <c15:f>'Africa 3'!$C$62</c15:f>
                      <c15:dlblFieldTableCache>
                        <c:ptCount val="1"/>
                        <c:pt idx="0">
                          <c:v>MAR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4-448D-F848-8318-9A96D1AE9C6E}"/>
                </c:ext>
              </c:extLst>
            </c:dLbl>
            <c:dLbl>
              <c:idx val="21"/>
              <c:tx>
                <c:strRef>
                  <c:f>'Africa 3'!$C$63</c:f>
                  <c:strCache>
                    <c:ptCount val="1"/>
                    <c:pt idx="0">
                      <c:v>MEX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{560382DA-F3B5-4B9D-BA43-60F6E529BAE6}</c15:txfldGUID>
                      <c15:f>'Africa 3'!$C$63</c15:f>
                      <c15:dlblFieldTableCache>
                        <c:ptCount val="1"/>
                        <c:pt idx="0">
                          <c:v>MEX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5-448D-F848-8318-9A96D1AE9C6E}"/>
                </c:ext>
              </c:extLst>
            </c:dLbl>
            <c:dLbl>
              <c:idx val="22"/>
              <c:tx>
                <c:strRef>
                  <c:f>'Africa 3'!$C$64</c:f>
                  <c:strCache>
                    <c:ptCount val="1"/>
                    <c:pt idx="0">
                      <c:v>PER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{09F13408-0556-4B00-878A-919FCD751399}</c15:txfldGUID>
                      <c15:f>'Africa 3'!$C$64</c15:f>
                      <c15:dlblFieldTableCache>
                        <c:ptCount val="1"/>
                        <c:pt idx="0">
                          <c:v>PER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6-448D-F848-8318-9A96D1AE9C6E}"/>
                </c:ext>
              </c:extLst>
            </c:dLbl>
            <c:dLbl>
              <c:idx val="23"/>
              <c:tx>
                <c:strRef>
                  <c:f>'Africa 3'!$C$65</c:f>
                  <c:strCache>
                    <c:ptCount val="1"/>
                    <c:pt idx="0">
                      <c:v>ZWE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{64D67605-B492-49B3-9793-EE2096736938}</c15:txfldGUID>
                      <c15:f>'Africa 3'!$C$65</c15:f>
                      <c15:dlblFieldTableCache>
                        <c:ptCount val="1"/>
                        <c:pt idx="0">
                          <c:v>ZWE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7-448D-F848-8318-9A96D1AE9C6E}"/>
                </c:ext>
              </c:extLst>
            </c:dLbl>
            <c:dLbl>
              <c:idx val="24"/>
              <c:tx>
                <c:strRef>
                  <c:f>'Africa 3'!$C$66</c:f>
                  <c:strCache>
                    <c:ptCount val="1"/>
                    <c:pt idx="0">
                      <c:v>NPL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{78F74110-F240-415D-AA4A-B6A08203E875}</c15:txfldGUID>
                      <c15:f>'Africa 3'!$C$66</c15:f>
                      <c15:dlblFieldTableCache>
                        <c:ptCount val="1"/>
                        <c:pt idx="0">
                          <c:v>NPL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8-448D-F848-8318-9A96D1AE9C6E}"/>
                </c:ext>
              </c:extLst>
            </c:dLbl>
            <c:dLbl>
              <c:idx val="25"/>
              <c:tx>
                <c:strRef>
                  <c:f>'Africa 3'!$C$67</c:f>
                  <c:strCache>
                    <c:ptCount val="1"/>
                    <c:pt idx="0">
                      <c:v>VEN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{1891BD5E-CF71-4700-9DE1-48BE8FD2B544}</c15:txfldGUID>
                      <c15:f>'Africa 3'!$C$67</c15:f>
                      <c15:dlblFieldTableCache>
                        <c:ptCount val="1"/>
                        <c:pt idx="0">
                          <c:v>VEN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9-448D-F848-8318-9A96D1AE9C6E}"/>
                </c:ext>
              </c:extLst>
            </c:dLbl>
            <c:dLbl>
              <c:idx val="26"/>
              <c:tx>
                <c:strRef>
                  <c:f>'Africa 3'!$C$68</c:f>
                  <c:strCache>
                    <c:ptCount val="1"/>
                    <c:pt idx="0">
                      <c:v>ECU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{5AD245AA-0C32-48CD-A9A4-F75C3C1645C1}</c15:txfldGUID>
                      <c15:f>'Africa 3'!$C$68</c15:f>
                      <c15:dlblFieldTableCache>
                        <c:ptCount val="1"/>
                        <c:pt idx="0">
                          <c:v>ECU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A-448D-F848-8318-9A96D1AE9C6E}"/>
                </c:ext>
              </c:extLst>
            </c:dLbl>
            <c:dLbl>
              <c:idx val="27"/>
              <c:layout>
                <c:manualLayout>
                  <c:x val="-5.8862536842535706E-3"/>
                  <c:y val="-2.4643868860741221E-2"/>
                </c:manualLayout>
              </c:layout>
              <c:tx>
                <c:strRef>
                  <c:f>'Africa 3'!$C$69</c:f>
                  <c:strCache>
                    <c:ptCount val="1"/>
                    <c:pt idx="0">
                      <c:v>SLV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{090133CF-1CA5-4277-9F8F-A39F205C05EF}</c15:txfldGUID>
                      <c15:f>'Africa 3'!$C$69</c15:f>
                      <c15:dlblFieldTableCache>
                        <c:ptCount val="1"/>
                        <c:pt idx="0">
                          <c:v>SLV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B-448D-F848-8318-9A96D1AE9C6E}"/>
                </c:ext>
              </c:extLst>
            </c:dLbl>
            <c:dLbl>
              <c:idx val="28"/>
              <c:tx>
                <c:strRef>
                  <c:f>'Africa 3'!$C$70</c:f>
                  <c:strCache>
                    <c:ptCount val="1"/>
                    <c:pt idx="0">
                      <c:v>AFG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{26CC8BC7-7500-4564-B0BF-63D82341787C}</c15:txfldGUID>
                      <c15:f>'Africa 3'!$C$70</c15:f>
                      <c15:dlblFieldTableCache>
                        <c:ptCount val="1"/>
                        <c:pt idx="0">
                          <c:v>AFG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C-448D-F848-8318-9A96D1AE9C6E}"/>
                </c:ext>
              </c:extLst>
            </c:dLbl>
            <c:dLbl>
              <c:idx val="29"/>
              <c:tx>
                <c:strRef>
                  <c:f>'Africa 3'!$C$71</c:f>
                  <c:strCache>
                    <c:ptCount val="1"/>
                    <c:pt idx="0">
                      <c:v>PRY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{D20953C1-9EF0-4B61-B539-C0CF801E55DD}</c15:txfldGUID>
                      <c15:f>'Africa 3'!$C$71</c15:f>
                      <c15:dlblFieldTableCache>
                        <c:ptCount val="1"/>
                        <c:pt idx="0">
                          <c:v>PRY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D-448D-F848-8318-9A96D1AE9C6E}"/>
                </c:ext>
              </c:extLst>
            </c:dLbl>
            <c:dLbl>
              <c:idx val="30"/>
              <c:layout>
                <c:manualLayout>
                  <c:x val="-3.6824645257889886E-2"/>
                  <c:y val="-2.6689858849245015E-2"/>
                </c:manualLayout>
              </c:layout>
              <c:tx>
                <c:strRef>
                  <c:f>'Africa 3'!$C$72</c:f>
                  <c:strCache>
                    <c:ptCount val="1"/>
                    <c:pt idx="0">
                      <c:v>BOL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{EDE3D2E2-C538-48B6-97A5-5309A254CFBB}</c15:txfldGUID>
                      <c15:f>'Africa 3'!$C$72</c15:f>
                      <c15:dlblFieldTableCache>
                        <c:ptCount val="1"/>
                        <c:pt idx="0">
                          <c:v>BOL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E-448D-F848-8318-9A96D1AE9C6E}"/>
                </c:ext>
              </c:extLst>
            </c:dLbl>
            <c:dLbl>
              <c:idx val="31"/>
              <c:layout>
                <c:manualLayout>
                  <c:x val="-2.144101891433704E-3"/>
                  <c:y val="-8.2759489527108876E-3"/>
                </c:manualLayout>
              </c:layout>
              <c:tx>
                <c:strRef>
                  <c:f>'Africa 3'!$C$73</c:f>
                  <c:strCache>
                    <c:ptCount val="1"/>
                    <c:pt idx="0">
                      <c:v>GTM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{36E15B85-ABEA-421C-A0F9-BE9C86B380AC}</c15:txfldGUID>
                      <c15:f>'Africa 3'!$C$73</c15:f>
                      <c15:dlblFieldTableCache>
                        <c:ptCount val="1"/>
                        <c:pt idx="0">
                          <c:v>GTM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F-448D-F848-8318-9A96D1AE9C6E}"/>
                </c:ext>
              </c:extLst>
            </c:dLbl>
            <c:dLbl>
              <c:idx val="32"/>
              <c:layout>
                <c:manualLayout>
                  <c:x val="5.5244143727568125E-4"/>
                  <c:y val="-2.1379789871995136E-3"/>
                </c:manualLayout>
              </c:layout>
              <c:tx>
                <c:strRef>
                  <c:f>'Africa 3'!$C$74</c:f>
                  <c:strCache>
                    <c:ptCount val="1"/>
                    <c:pt idx="0">
                      <c:v>DOM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{77C89A22-E162-429F-95F5-36D541CD15F1}</c15:txfldGUID>
                      <c15:f>'Africa 3'!$C$74</c15:f>
                      <c15:dlblFieldTableCache>
                        <c:ptCount val="1"/>
                        <c:pt idx="0">
                          <c:v>DOM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0-448D-F848-8318-9A96D1AE9C6E}"/>
                </c:ext>
              </c:extLst>
            </c:dLbl>
            <c:dLbl>
              <c:idx val="33"/>
              <c:tx>
                <c:strRef>
                  <c:f>'Africa 3'!$C$75</c:f>
                  <c:strCache>
                    <c:ptCount val="1"/>
                    <c:pt idx="0">
                      <c:v>CUB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{2C69EA7A-25A8-48E4-B378-EB0863384ED7}</c15:txfldGUID>
                      <c15:f>'Africa 3'!$C$75</c15:f>
                      <c15:dlblFieldTableCache>
                        <c:ptCount val="1"/>
                        <c:pt idx="0">
                          <c:v>CUB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1-448D-F848-8318-9A96D1AE9C6E}"/>
                </c:ext>
              </c:extLst>
            </c:dLbl>
            <c:dLbl>
              <c:idx val="34"/>
              <c:layout>
                <c:manualLayout>
                  <c:x val="-1.238097934301541E-2"/>
                  <c:y val="-2.2715644122756822E-2"/>
                </c:manualLayout>
              </c:layout>
              <c:tx>
                <c:strRef>
                  <c:f>'Africa 3'!$C$76</c:f>
                  <c:strCache>
                    <c:ptCount val="1"/>
                    <c:pt idx="0">
                      <c:v>HND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{BD88A532-E8BD-4B3B-8E00-9102AB1B814B}</c15:txfldGUID>
                      <c15:f>'Africa 3'!$C$76</c15:f>
                      <c15:dlblFieldTableCache>
                        <c:ptCount val="1"/>
                        <c:pt idx="0">
                          <c:v>HND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2-448D-F848-8318-9A96D1AE9C6E}"/>
                </c:ext>
              </c:extLst>
            </c:dLbl>
            <c:dLbl>
              <c:idx val="35"/>
              <c:layout>
                <c:manualLayout>
                  <c:x val="-5.2151946166646222E-2"/>
                  <c:y val="3.8822257277924704E-3"/>
                </c:manualLayout>
              </c:layout>
              <c:tx>
                <c:strRef>
                  <c:f>'Africa 3'!$C$77</c:f>
                  <c:strCache>
                    <c:ptCount val="1"/>
                    <c:pt idx="0">
                      <c:v>NGA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{4D9ACFE7-4B7B-42A7-87E0-BD5490C0D6A5}</c15:txfldGUID>
                      <c15:f>'Africa 3'!$C$77</c15:f>
                      <c15:dlblFieldTableCache>
                        <c:ptCount val="1"/>
                        <c:pt idx="0">
                          <c:v>NGA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3-448D-F848-8318-9A96D1AE9C6E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r>
                      <a:rPr lang="en-US"/>
                      <a:t>RUS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448D-F848-8318-9A96D1AE9C6E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r>
                      <a:rPr lang="en-US"/>
                      <a:t>TCD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448D-F848-8318-9A96D1AE9C6E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r>
                      <a:rPr lang="en-US"/>
                      <a:t>HTI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448D-F848-8318-9A96D1AE9C6E}"/>
                </c:ext>
              </c:extLst>
            </c:dLbl>
            <c:dLbl>
              <c:idx val="39"/>
              <c:layout>
                <c:manualLayout>
                  <c:x val="-4.369398912260504E-2"/>
                  <c:y val="-1.22759399310227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NIC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448D-F848-8318-9A96D1AE9C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Raleway" panose="020B0503030101060003" pitchFamily="34" charset="77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noFill/>
              </a:ln>
            </c:spPr>
            <c:trendlineType val="linear"/>
            <c:dispRSqr val="0"/>
            <c:dispEq val="0"/>
          </c:trendline>
          <c:xVal>
            <c:numRef>
              <c:f>'Africa 3'!$D$42:$D$81</c:f>
              <c:numCache>
                <c:formatCode>General</c:formatCode>
                <c:ptCount val="40"/>
                <c:pt idx="0">
                  <c:v>0.99647490000000005</c:v>
                </c:pt>
                <c:pt idx="1">
                  <c:v>0.98569070000000003</c:v>
                </c:pt>
                <c:pt idx="2">
                  <c:v>0.93208820000000003</c:v>
                </c:pt>
                <c:pt idx="3">
                  <c:v>0.95721630000000002</c:v>
                </c:pt>
                <c:pt idx="4">
                  <c:v>0.96519730000000004</c:v>
                </c:pt>
                <c:pt idx="5">
                  <c:v>0.97419820000000001</c:v>
                </c:pt>
                <c:pt idx="6">
                  <c:v>0.86505799999999999</c:v>
                </c:pt>
                <c:pt idx="7">
                  <c:v>0.85066050000000004</c:v>
                </c:pt>
                <c:pt idx="8">
                  <c:v>0.94578499999999999</c:v>
                </c:pt>
                <c:pt idx="9">
                  <c:v>0.95200039999999997</c:v>
                </c:pt>
                <c:pt idx="10">
                  <c:v>0.77349159999999995</c:v>
                </c:pt>
                <c:pt idx="11">
                  <c:v>0.6917373</c:v>
                </c:pt>
                <c:pt idx="12">
                  <c:v>0.69230250000000004</c:v>
                </c:pt>
                <c:pt idx="13">
                  <c:v>0.68171230000000005</c:v>
                </c:pt>
                <c:pt idx="14">
                  <c:v>0.70308709999999996</c:v>
                </c:pt>
                <c:pt idx="15">
                  <c:v>0.62816689999999997</c:v>
                </c:pt>
                <c:pt idx="16">
                  <c:v>0.81239059999999996</c:v>
                </c:pt>
                <c:pt idx="17">
                  <c:v>0.85946630000000002</c:v>
                </c:pt>
                <c:pt idx="18">
                  <c:v>0.71934569999999998</c:v>
                </c:pt>
                <c:pt idx="19">
                  <c:v>0.58842689999999997</c:v>
                </c:pt>
                <c:pt idx="20">
                  <c:v>0.57233990000000001</c:v>
                </c:pt>
                <c:pt idx="21">
                  <c:v>0.63783699999999999</c:v>
                </c:pt>
                <c:pt idx="22">
                  <c:v>0.66401030000000005</c:v>
                </c:pt>
                <c:pt idx="23">
                  <c:v>0.24518019999999999</c:v>
                </c:pt>
                <c:pt idx="24">
                  <c:v>0.55463379999999995</c:v>
                </c:pt>
                <c:pt idx="25">
                  <c:v>0.1299477</c:v>
                </c:pt>
                <c:pt idx="26">
                  <c:v>0.44607000000000002</c:v>
                </c:pt>
                <c:pt idx="27">
                  <c:v>0.48718980000000001</c:v>
                </c:pt>
                <c:pt idx="28">
                  <c:v>0.22365650000000001</c:v>
                </c:pt>
                <c:pt idx="29">
                  <c:v>0.52637679999999998</c:v>
                </c:pt>
                <c:pt idx="30">
                  <c:v>0.46498129999999999</c:v>
                </c:pt>
                <c:pt idx="31">
                  <c:v>0.34982570000000002</c:v>
                </c:pt>
                <c:pt idx="32">
                  <c:v>0.34175539999999999</c:v>
                </c:pt>
                <c:pt idx="33">
                  <c:v>0.19616230000000001</c:v>
                </c:pt>
                <c:pt idx="34">
                  <c:v>0.27469500000000002</c:v>
                </c:pt>
                <c:pt idx="35">
                  <c:v>0.2636288</c:v>
                </c:pt>
                <c:pt idx="36">
                  <c:v>0.1977681</c:v>
                </c:pt>
                <c:pt idx="37">
                  <c:v>5.7582099999999997E-2</c:v>
                </c:pt>
                <c:pt idx="38">
                  <c:v>0.22479589999999999</c:v>
                </c:pt>
                <c:pt idx="39">
                  <c:v>0.19809879999999999</c:v>
                </c:pt>
              </c:numCache>
            </c:numRef>
          </c:xVal>
          <c:yVal>
            <c:numRef>
              <c:f>'Africa 3'!$E$42:$E$81</c:f>
              <c:numCache>
                <c:formatCode>General</c:formatCode>
                <c:ptCount val="40"/>
                <c:pt idx="0">
                  <c:v>0.99311519999999998</c:v>
                </c:pt>
                <c:pt idx="1">
                  <c:v>0.95168269999999999</c:v>
                </c:pt>
                <c:pt idx="2">
                  <c:v>0.93705150000000004</c:v>
                </c:pt>
                <c:pt idx="3">
                  <c:v>0.90434899999999996</c:v>
                </c:pt>
                <c:pt idx="4">
                  <c:v>0.84828190000000003</c:v>
                </c:pt>
                <c:pt idx="5">
                  <c:v>0.80280309999999999</c:v>
                </c:pt>
                <c:pt idx="6">
                  <c:v>0.90265899999999999</c:v>
                </c:pt>
                <c:pt idx="7">
                  <c:v>0.83954289999999998</c:v>
                </c:pt>
                <c:pt idx="8">
                  <c:v>0.63129020000000002</c:v>
                </c:pt>
                <c:pt idx="9">
                  <c:v>0.61946060000000003</c:v>
                </c:pt>
                <c:pt idx="10">
                  <c:v>0.79787669999999999</c:v>
                </c:pt>
                <c:pt idx="11">
                  <c:v>0.71451810000000004</c:v>
                </c:pt>
                <c:pt idx="12">
                  <c:v>0.69661329999999999</c:v>
                </c:pt>
                <c:pt idx="13">
                  <c:v>0.51673570000000002</c:v>
                </c:pt>
                <c:pt idx="14">
                  <c:v>0.47583370000000003</c:v>
                </c:pt>
                <c:pt idx="15">
                  <c:v>0.4868596</c:v>
                </c:pt>
                <c:pt idx="16">
                  <c:v>0.28486850000000002</c:v>
                </c:pt>
                <c:pt idx="17">
                  <c:v>0.19510440000000001</c:v>
                </c:pt>
                <c:pt idx="18">
                  <c:v>0.28366780000000003</c:v>
                </c:pt>
                <c:pt idx="19">
                  <c:v>0.37707420000000003</c:v>
                </c:pt>
                <c:pt idx="20">
                  <c:v>0.34328330000000001</c:v>
                </c:pt>
                <c:pt idx="21">
                  <c:v>0.27280939999999998</c:v>
                </c:pt>
                <c:pt idx="22">
                  <c:v>0.1862055</c:v>
                </c:pt>
                <c:pt idx="23">
                  <c:v>0.54025190000000001</c:v>
                </c:pt>
                <c:pt idx="24">
                  <c:v>0.20862900000000001</c:v>
                </c:pt>
                <c:pt idx="25">
                  <c:v>0.62226369999999998</c:v>
                </c:pt>
                <c:pt idx="26">
                  <c:v>0.23754600000000001</c:v>
                </c:pt>
                <c:pt idx="27">
                  <c:v>0.12318659999999999</c:v>
                </c:pt>
                <c:pt idx="28">
                  <c:v>0.36701010000000001</c:v>
                </c:pt>
                <c:pt idx="29">
                  <c:v>3.9724500000000003E-2</c:v>
                </c:pt>
                <c:pt idx="30">
                  <c:v>8.6158200000000004E-2</c:v>
                </c:pt>
                <c:pt idx="31">
                  <c:v>0.15842249999999999</c:v>
                </c:pt>
                <c:pt idx="32">
                  <c:v>0.1078066</c:v>
                </c:pt>
                <c:pt idx="33">
                  <c:v>0.22015609999999999</c:v>
                </c:pt>
                <c:pt idx="34">
                  <c:v>0.1174954</c:v>
                </c:pt>
                <c:pt idx="35">
                  <c:v>0.1026305</c:v>
                </c:pt>
                <c:pt idx="36">
                  <c:v>0.14848639999999999</c:v>
                </c:pt>
                <c:pt idx="37">
                  <c:v>0.26479330000000001</c:v>
                </c:pt>
                <c:pt idx="38">
                  <c:v>2.9328099999999999E-2</c:v>
                </c:pt>
                <c:pt idx="39">
                  <c:v>1.9759499999999999E-2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9-448D-F848-8318-9A96D1AE9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5386272"/>
        <c:axId val="-2135380720"/>
      </c:scatterChart>
      <c:valAx>
        <c:axId val="-2135386272"/>
        <c:scaling>
          <c:orientation val="minMax"/>
          <c:max val="1.1000000000000001"/>
          <c:min val="0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-2135380720"/>
        <c:crosses val="autoZero"/>
        <c:crossBetween val="midCat"/>
      </c:valAx>
      <c:valAx>
        <c:axId val="-2135380720"/>
        <c:scaling>
          <c:orientation val="minMax"/>
          <c:max val="1.1000000000000001"/>
          <c:min val="0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-2135386272"/>
        <c:crosses val="autoZero"/>
        <c:crossBetween val="midCat"/>
      </c:valAx>
      <c:spPr>
        <a:solidFill>
          <a:srgbClr val="F4FFFF">
            <a:alpha val="26000"/>
          </a:srgbClr>
        </a:solidFill>
        <a:ln w="9525">
          <a:solidFill>
            <a:srgbClr val="000000"/>
          </a:solidFill>
        </a:ln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0.73776</cdr:x>
      <cdr:y>0.72216</cdr:y>
    </cdr:from>
    <cdr:to>
      <cdr:x>0.73776</cdr:x>
      <cdr:y>0.96164</cdr:y>
    </cdr:to>
    <cdr:cxnSp macro="">
      <cdr:nvCxnSpPr>
        <cdr:cNvPr id="10" name="Straight Connector 9">
          <a:extLst xmlns:a="http://schemas.openxmlformats.org/drawingml/2006/main">
            <a:ext uri="{FF2B5EF4-FFF2-40B4-BE49-F238E27FC236}">
              <a16:creationId xmlns:a16="http://schemas.microsoft.com/office/drawing/2014/main" id="{A0853856-7858-5D47-8F36-18F5D42DDC52}"/>
            </a:ext>
          </a:extLst>
        </cdr:cNvPr>
        <cdr:cNvCxnSpPr/>
      </cdr:nvCxnSpPr>
      <cdr:spPr>
        <a:xfrm xmlns:a="http://schemas.openxmlformats.org/drawingml/2006/main" flipV="1">
          <a:off x="7589338" y="4460151"/>
          <a:ext cx="0" cy="1479068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accent2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0.57195</cdr:x>
      <cdr:y>0.77463</cdr:y>
    </cdr:from>
    <cdr:to>
      <cdr:x>0.74279</cdr:x>
      <cdr:y>0.77463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78E4F99-6724-9044-8F13-6ECF315A505C}"/>
            </a:ext>
          </a:extLst>
        </cdr:cNvPr>
        <cdr:cNvCxnSpPr/>
      </cdr:nvCxnSpPr>
      <cdr:spPr>
        <a:xfrm xmlns:a="http://schemas.openxmlformats.org/drawingml/2006/main">
          <a:off x="5157124" y="5091402"/>
          <a:ext cx="1540372" cy="0"/>
        </a:xfrm>
        <a:prstGeom xmlns:a="http://schemas.openxmlformats.org/drawingml/2006/main" prst="line">
          <a:avLst/>
        </a:prstGeom>
        <a:ln xmlns:a="http://schemas.openxmlformats.org/drawingml/2006/main" w="95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0.73438</cdr:x>
      <cdr:y>0.76638</cdr:y>
    </cdr:from>
    <cdr:to>
      <cdr:x>0.7424</cdr:x>
      <cdr:y>0.78094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id="{EF620D64-71F0-0649-929C-04C9ED5BC079}"/>
            </a:ext>
          </a:extLst>
        </cdr:cNvPr>
        <cdr:cNvSpPr/>
      </cdr:nvSpPr>
      <cdr:spPr>
        <a:xfrm xmlns:a="http://schemas.openxmlformats.org/drawingml/2006/main">
          <a:off x="7554525" y="4733239"/>
          <a:ext cx="82502" cy="89924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0.73404</cdr:x>
      <cdr:y>0.80545</cdr:y>
    </cdr:from>
    <cdr:to>
      <cdr:x>0.74206</cdr:x>
      <cdr:y>0.82002</cdr:y>
    </cdr:to>
    <cdr:sp macro="" textlink="">
      <cdr:nvSpPr>
        <cdr:cNvPr id="6" name="Oval 5">
          <a:extLst xmlns:a="http://schemas.openxmlformats.org/drawingml/2006/main">
            <a:ext uri="{FF2B5EF4-FFF2-40B4-BE49-F238E27FC236}">
              <a16:creationId xmlns:a16="http://schemas.microsoft.com/office/drawing/2014/main" id="{8034E47A-9DB5-E44D-954F-31E26E490368}"/>
            </a:ext>
          </a:extLst>
        </cdr:cNvPr>
        <cdr:cNvSpPr/>
      </cdr:nvSpPr>
      <cdr:spPr>
        <a:xfrm xmlns:a="http://schemas.openxmlformats.org/drawingml/2006/main">
          <a:off x="7551028" y="4974556"/>
          <a:ext cx="82502" cy="89986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0.73404</cdr:x>
      <cdr:y>0.82796</cdr:y>
    </cdr:from>
    <cdr:to>
      <cdr:x>0.74205</cdr:x>
      <cdr:y>0.84253</cdr:y>
    </cdr:to>
    <cdr:sp macro="" textlink="">
      <cdr:nvSpPr>
        <cdr:cNvPr id="7" name="Oval 6">
          <a:extLst xmlns:a="http://schemas.openxmlformats.org/drawingml/2006/main">
            <a:ext uri="{FF2B5EF4-FFF2-40B4-BE49-F238E27FC236}">
              <a16:creationId xmlns:a16="http://schemas.microsoft.com/office/drawing/2014/main" id="{8034E47A-9DB5-E44D-954F-31E26E490368}"/>
            </a:ext>
          </a:extLst>
        </cdr:cNvPr>
        <cdr:cNvSpPr/>
      </cdr:nvSpPr>
      <cdr:spPr>
        <a:xfrm xmlns:a="http://schemas.openxmlformats.org/drawingml/2006/main">
          <a:off x="7551059" y="5113575"/>
          <a:ext cx="82399" cy="89986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0.73462</cdr:x>
      <cdr:y>0.85731</cdr:y>
    </cdr:from>
    <cdr:to>
      <cdr:x>0.74264</cdr:x>
      <cdr:y>0.87187</cdr:y>
    </cdr:to>
    <cdr:sp macro="" textlink="">
      <cdr:nvSpPr>
        <cdr:cNvPr id="8" name="Oval 7">
          <a:extLst xmlns:a="http://schemas.openxmlformats.org/drawingml/2006/main">
            <a:ext uri="{FF2B5EF4-FFF2-40B4-BE49-F238E27FC236}">
              <a16:creationId xmlns:a16="http://schemas.microsoft.com/office/drawing/2014/main" id="{8034E47A-9DB5-E44D-954F-31E26E490368}"/>
            </a:ext>
          </a:extLst>
        </cdr:cNvPr>
        <cdr:cNvSpPr/>
      </cdr:nvSpPr>
      <cdr:spPr>
        <a:xfrm xmlns:a="http://schemas.openxmlformats.org/drawingml/2006/main">
          <a:off x="7557082" y="5294817"/>
          <a:ext cx="82502" cy="89925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0.73467</cdr:x>
      <cdr:y>0.88365</cdr:y>
    </cdr:from>
    <cdr:to>
      <cdr:x>0.74268</cdr:x>
      <cdr:y>0.89821</cdr:y>
    </cdr:to>
    <cdr:sp macro="" textlink="">
      <cdr:nvSpPr>
        <cdr:cNvPr id="9" name="Oval 8">
          <a:extLst xmlns:a="http://schemas.openxmlformats.org/drawingml/2006/main">
            <a:ext uri="{FF2B5EF4-FFF2-40B4-BE49-F238E27FC236}">
              <a16:creationId xmlns:a16="http://schemas.microsoft.com/office/drawing/2014/main" id="{2BDF6BC2-FCBD-004D-A43F-7B66E35AAF8F}"/>
            </a:ext>
          </a:extLst>
        </cdr:cNvPr>
        <cdr:cNvSpPr/>
      </cdr:nvSpPr>
      <cdr:spPr>
        <a:xfrm xmlns:a="http://schemas.openxmlformats.org/drawingml/2006/main">
          <a:off x="7557541" y="5457488"/>
          <a:ext cx="82399" cy="89924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0.64167</cdr:x>
      <cdr:y>0.81118</cdr:y>
    </cdr:from>
    <cdr:to>
      <cdr:x>0.73548</cdr:x>
      <cdr:y>0.81118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A98A83ED-C360-4A43-9A52-BB51F5587B37}"/>
            </a:ext>
          </a:extLst>
        </cdr:cNvPr>
        <cdr:cNvCxnSpPr/>
      </cdr:nvCxnSpPr>
      <cdr:spPr>
        <a:xfrm xmlns:a="http://schemas.openxmlformats.org/drawingml/2006/main">
          <a:off x="5785774" y="5331645"/>
          <a:ext cx="845851" cy="0"/>
        </a:xfrm>
        <a:prstGeom xmlns:a="http://schemas.openxmlformats.org/drawingml/2006/main" prst="line">
          <a:avLst/>
        </a:prstGeom>
        <a:ln xmlns:a="http://schemas.openxmlformats.org/drawingml/2006/main" w="95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0.56963</cdr:x>
      <cdr:y>0.77009</cdr:y>
    </cdr:from>
    <cdr:to>
      <cdr:x>0.56963</cdr:x>
      <cdr:y>0.95518</cdr:y>
    </cdr:to>
    <cdr:cxnSp macro="">
      <cdr:nvCxnSpPr>
        <cdr:cNvPr id="15" name="Straight Connector 14">
          <a:extLst xmlns:a="http://schemas.openxmlformats.org/drawingml/2006/main">
            <a:ext uri="{FF2B5EF4-FFF2-40B4-BE49-F238E27FC236}">
              <a16:creationId xmlns:a16="http://schemas.microsoft.com/office/drawing/2014/main" id="{9D94F626-DD97-544C-95C8-DEE9CD1E8989}"/>
            </a:ext>
          </a:extLst>
        </cdr:cNvPr>
        <cdr:cNvCxnSpPr/>
      </cdr:nvCxnSpPr>
      <cdr:spPr>
        <a:xfrm xmlns:a="http://schemas.openxmlformats.org/drawingml/2006/main">
          <a:off x="5136170" y="5061589"/>
          <a:ext cx="0" cy="1216539"/>
        </a:xfrm>
        <a:prstGeom xmlns:a="http://schemas.openxmlformats.org/drawingml/2006/main" prst="line">
          <a:avLst/>
        </a:prstGeom>
        <a:ln xmlns:a="http://schemas.openxmlformats.org/drawingml/2006/main" w="95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0.64198</cdr:x>
      <cdr:y>0.80834</cdr:y>
    </cdr:from>
    <cdr:to>
      <cdr:x>0.64198</cdr:x>
      <cdr:y>0.9564</cdr:y>
    </cdr:to>
    <cdr:cxnSp macro="">
      <cdr:nvCxnSpPr>
        <cdr:cNvPr id="17" name="Straight Connector 16">
          <a:extLst xmlns:a="http://schemas.openxmlformats.org/drawingml/2006/main">
            <a:ext uri="{FF2B5EF4-FFF2-40B4-BE49-F238E27FC236}">
              <a16:creationId xmlns:a16="http://schemas.microsoft.com/office/drawing/2014/main" id="{00E6A100-E3FE-DC48-92DC-C2232BB5D356}"/>
            </a:ext>
          </a:extLst>
        </cdr:cNvPr>
        <cdr:cNvCxnSpPr/>
      </cdr:nvCxnSpPr>
      <cdr:spPr>
        <a:xfrm xmlns:a="http://schemas.openxmlformats.org/drawingml/2006/main">
          <a:off x="5788494" y="5312994"/>
          <a:ext cx="0" cy="973153"/>
        </a:xfrm>
        <a:prstGeom xmlns:a="http://schemas.openxmlformats.org/drawingml/2006/main" prst="line">
          <a:avLst/>
        </a:prstGeom>
        <a:ln xmlns:a="http://schemas.openxmlformats.org/drawingml/2006/main" w="95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0.74159</cdr:x>
      <cdr:y>0.74854</cdr:y>
    </cdr:from>
    <cdr:to>
      <cdr:x>0.84685</cdr:x>
      <cdr:y>0.79526</cdr:y>
    </cdr:to>
    <cdr:sp macro="" textlink="">
      <cdr:nvSpPr>
        <cdr:cNvPr id="20" name="TextBox 19">
          <a:extLst xmlns:a="http://schemas.openxmlformats.org/drawingml/2006/main">
            <a:ext uri="{FF2B5EF4-FFF2-40B4-BE49-F238E27FC236}">
              <a16:creationId xmlns:a16="http://schemas.microsoft.com/office/drawing/2014/main" id="{921DE1A8-7413-E34D-928F-7E04780612BE}"/>
            </a:ext>
          </a:extLst>
        </cdr:cNvPr>
        <cdr:cNvSpPr txBox="1"/>
      </cdr:nvSpPr>
      <cdr:spPr>
        <a:xfrm xmlns:a="http://schemas.openxmlformats.org/drawingml/2006/main">
          <a:off x="7628684" y="4623083"/>
          <a:ext cx="1082813" cy="288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0" i="0" dirty="0" err="1">
              <a:solidFill>
                <a:srgbClr val="002060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Amapá</a:t>
          </a:r>
          <a:r>
            <a:rPr lang="en-US" sz="1100" b="0" i="0" dirty="0">
              <a:solidFill>
                <a:srgbClr val="002060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0.74082</cdr:x>
      <cdr:y>0.78889</cdr:y>
    </cdr:from>
    <cdr:to>
      <cdr:x>0.82876</cdr:x>
      <cdr:y>0.83561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A3D682BD-F3FB-9B4D-BD12-2FAA93AED4D3}"/>
            </a:ext>
          </a:extLst>
        </cdr:cNvPr>
        <cdr:cNvSpPr txBox="1"/>
      </cdr:nvSpPr>
      <cdr:spPr>
        <a:xfrm xmlns:a="http://schemas.openxmlformats.org/drawingml/2006/main">
          <a:off x="7620806" y="4872294"/>
          <a:ext cx="904621" cy="288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err="1">
              <a:solidFill>
                <a:srgbClr val="002060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Piauí</a:t>
          </a:r>
          <a:endParaRPr lang="en-US" sz="1200" dirty="0">
            <a:solidFill>
              <a:srgbClr val="002060"/>
            </a:solidFill>
            <a:latin typeface="Arial Narrow" panose="020B0604020202020204" pitchFamily="34" charset="0"/>
            <a:cs typeface="Arial Narrow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0.73994</cdr:x>
      <cdr:y>0.81404</cdr:y>
    </cdr:from>
    <cdr:to>
      <cdr:x>0.82788</cdr:x>
      <cdr:y>0.86076</cdr:y>
    </cdr:to>
    <cdr:sp macro="" textlink="">
      <cdr:nvSpPr>
        <cdr:cNvPr id="22" name="TextBox 1">
          <a:extLst xmlns:a="http://schemas.openxmlformats.org/drawingml/2006/main">
            <a:ext uri="{FF2B5EF4-FFF2-40B4-BE49-F238E27FC236}">
              <a16:creationId xmlns:a16="http://schemas.microsoft.com/office/drawing/2014/main" id="{1726E75D-B90C-644C-86AA-FCC6CFB9D744}"/>
            </a:ext>
          </a:extLst>
        </cdr:cNvPr>
        <cdr:cNvSpPr txBox="1"/>
      </cdr:nvSpPr>
      <cdr:spPr>
        <a:xfrm xmlns:a="http://schemas.openxmlformats.org/drawingml/2006/main">
          <a:off x="7611762" y="5027626"/>
          <a:ext cx="904621" cy="288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2060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Acre</a:t>
          </a:r>
        </a:p>
      </cdr:txBody>
    </cdr:sp>
  </cdr:relSizeAnchor>
  <cdr:relSizeAnchor xmlns:cdr="http://schemas.openxmlformats.org/drawingml/2006/chartDrawing">
    <cdr:from>
      <cdr:x>0.73976</cdr:x>
      <cdr:y>0.84368</cdr:y>
    </cdr:from>
    <cdr:to>
      <cdr:x>0.89394</cdr:x>
      <cdr:y>0.8904</cdr:y>
    </cdr:to>
    <cdr:sp macro="" textlink="">
      <cdr:nvSpPr>
        <cdr:cNvPr id="23" name="TextBox 1">
          <a:extLst xmlns:a="http://schemas.openxmlformats.org/drawingml/2006/main">
            <a:ext uri="{FF2B5EF4-FFF2-40B4-BE49-F238E27FC236}">
              <a16:creationId xmlns:a16="http://schemas.microsoft.com/office/drawing/2014/main" id="{F6C67144-506B-0E4F-A89A-332BD9D110F5}"/>
            </a:ext>
          </a:extLst>
        </cdr:cNvPr>
        <cdr:cNvSpPr txBox="1"/>
      </cdr:nvSpPr>
      <cdr:spPr>
        <a:xfrm xmlns:a="http://schemas.openxmlformats.org/drawingml/2006/main">
          <a:off x="7609940" y="5210679"/>
          <a:ext cx="1586007" cy="288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rgbClr val="002060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Rio de </a:t>
          </a:r>
          <a:r>
            <a:rPr lang="en-US" sz="1200" dirty="0">
              <a:solidFill>
                <a:srgbClr val="002060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Janeiro</a:t>
          </a:r>
          <a:r>
            <a:rPr lang="en-US" dirty="0">
              <a:solidFill>
                <a:srgbClr val="002060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 </a:t>
          </a:r>
          <a:endParaRPr lang="en-US" sz="1100" dirty="0">
            <a:solidFill>
              <a:srgbClr val="002060"/>
            </a:solidFill>
            <a:latin typeface="Arial Narrow" panose="020B0604020202020204" pitchFamily="34" charset="0"/>
            <a:cs typeface="Arial Narrow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0.73887</cdr:x>
      <cdr:y>0.87375</cdr:y>
    </cdr:from>
    <cdr:to>
      <cdr:x>0.87392</cdr:x>
      <cdr:y>0.92047</cdr:y>
    </cdr:to>
    <cdr:sp macro="" textlink="">
      <cdr:nvSpPr>
        <cdr:cNvPr id="28" name="TextBox 1">
          <a:extLst xmlns:a="http://schemas.openxmlformats.org/drawingml/2006/main">
            <a:ext uri="{FF2B5EF4-FFF2-40B4-BE49-F238E27FC236}">
              <a16:creationId xmlns:a16="http://schemas.microsoft.com/office/drawing/2014/main" id="{86B7CE9E-6139-CF48-B57E-23E629BACAC7}"/>
            </a:ext>
          </a:extLst>
        </cdr:cNvPr>
        <cdr:cNvSpPr txBox="1"/>
      </cdr:nvSpPr>
      <cdr:spPr>
        <a:xfrm xmlns:a="http://schemas.openxmlformats.org/drawingml/2006/main">
          <a:off x="7600779" y="5396391"/>
          <a:ext cx="1389277" cy="288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err="1">
              <a:solidFill>
                <a:srgbClr val="002060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Espíritu</a:t>
          </a:r>
          <a:r>
            <a:rPr lang="en-US" sz="1200" dirty="0">
              <a:solidFill>
                <a:srgbClr val="002060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 Santo </a:t>
          </a:r>
        </a:p>
      </cdr:txBody>
    </cdr:sp>
  </cdr:relSizeAnchor>
  <cdr:relSizeAnchor xmlns:cdr="http://schemas.openxmlformats.org/drawingml/2006/chartDrawing">
    <cdr:from>
      <cdr:x>0.54628</cdr:x>
      <cdr:y>0.93465</cdr:y>
    </cdr:from>
    <cdr:to>
      <cdr:x>0.62716</cdr:x>
      <cdr:y>0.97863</cdr:y>
    </cdr:to>
    <cdr:sp macro="" textlink="">
      <cdr:nvSpPr>
        <cdr:cNvPr id="29" name="TextBox 28">
          <a:extLst xmlns:a="http://schemas.openxmlformats.org/drawingml/2006/main">
            <a:ext uri="{FF2B5EF4-FFF2-40B4-BE49-F238E27FC236}">
              <a16:creationId xmlns:a16="http://schemas.microsoft.com/office/drawing/2014/main" id="{C47BE6C8-BA42-2B44-8C63-D51DA8501BC8}"/>
            </a:ext>
          </a:extLst>
        </cdr:cNvPr>
        <cdr:cNvSpPr txBox="1"/>
      </cdr:nvSpPr>
      <cdr:spPr>
        <a:xfrm xmlns:a="http://schemas.openxmlformats.org/drawingml/2006/main">
          <a:off x="4925606" y="6143146"/>
          <a:ext cx="729268" cy="289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>
              <a:solidFill>
                <a:schemeClr val="accent2"/>
              </a:solidFill>
            </a:rPr>
            <a:t>2006</a:t>
          </a:r>
        </a:p>
      </cdr:txBody>
    </cdr:sp>
  </cdr:relSizeAnchor>
  <cdr:relSizeAnchor xmlns:cdr="http://schemas.openxmlformats.org/drawingml/2006/chartDrawing">
    <cdr:from>
      <cdr:x>0.61787</cdr:x>
      <cdr:y>0.93354</cdr:y>
    </cdr:from>
    <cdr:to>
      <cdr:x>0.69875</cdr:x>
      <cdr:y>0.97753</cdr:y>
    </cdr:to>
    <cdr:sp macro="" textlink="">
      <cdr:nvSpPr>
        <cdr:cNvPr id="30" name="TextBox 1">
          <a:extLst xmlns:a="http://schemas.openxmlformats.org/drawingml/2006/main">
            <a:ext uri="{FF2B5EF4-FFF2-40B4-BE49-F238E27FC236}">
              <a16:creationId xmlns:a16="http://schemas.microsoft.com/office/drawing/2014/main" id="{696DF974-B970-D548-85A0-E882DE7116A1}"/>
            </a:ext>
          </a:extLst>
        </cdr:cNvPr>
        <cdr:cNvSpPr txBox="1"/>
      </cdr:nvSpPr>
      <cdr:spPr>
        <a:xfrm xmlns:a="http://schemas.openxmlformats.org/drawingml/2006/main">
          <a:off x="5571129" y="6135850"/>
          <a:ext cx="729268" cy="289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chemeClr val="accent2"/>
              </a:solidFill>
            </a:rPr>
            <a:t>2010</a:t>
          </a:r>
        </a:p>
      </cdr:txBody>
    </cdr:sp>
  </cdr:relSizeAnchor>
  <cdr:relSizeAnchor xmlns:cdr="http://schemas.openxmlformats.org/drawingml/2006/chartDrawing">
    <cdr:from>
      <cdr:x>0.71597</cdr:x>
      <cdr:y>0.69022</cdr:y>
    </cdr:from>
    <cdr:to>
      <cdr:x>0.79684</cdr:x>
      <cdr:y>0.7342</cdr:y>
    </cdr:to>
    <cdr:sp macro="" textlink="">
      <cdr:nvSpPr>
        <cdr:cNvPr id="33" name="TextBox 1">
          <a:extLst xmlns:a="http://schemas.openxmlformats.org/drawingml/2006/main">
            <a:ext uri="{FF2B5EF4-FFF2-40B4-BE49-F238E27FC236}">
              <a16:creationId xmlns:a16="http://schemas.microsoft.com/office/drawing/2014/main" id="{BB28D8E0-CCB3-5F4E-8162-80A6E8B8778E}"/>
            </a:ext>
          </a:extLst>
        </cdr:cNvPr>
        <cdr:cNvSpPr txBox="1"/>
      </cdr:nvSpPr>
      <cdr:spPr>
        <a:xfrm xmlns:a="http://schemas.openxmlformats.org/drawingml/2006/main">
          <a:off x="7365158" y="4262861"/>
          <a:ext cx="831954" cy="27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chemeClr val="accent2"/>
              </a:solidFill>
            </a:rPr>
            <a:t>2016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0.02406</cdr:x>
      <cdr:y>0.12674</cdr:y>
    </cdr:from>
    <cdr:to>
      <cdr:x>0.98269</cdr:x>
      <cdr:y>0.93169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6B03E5B-955E-064F-B72C-CF4CA28E6688}"/>
            </a:ext>
          </a:extLst>
        </cdr:cNvPr>
        <cdr:cNvCxnSpPr/>
      </cdr:nvCxnSpPr>
      <cdr:spPr>
        <a:xfrm xmlns:a="http://schemas.openxmlformats.org/drawingml/2006/main" flipV="1">
          <a:off x="244763" y="786709"/>
          <a:ext cx="9752166" cy="499653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60419-AE4D-45E8-80D2-EDB2E65F33E6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96385-56BA-45BC-A4C8-B9695D2D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6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Rule of Law index by Varieties of Democracy is a measure of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impersonal application of the law, and the extent to which the law is applied to rulers.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FB3F0-697E-1142-A203-EA1DF5BC61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4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B304-8F3C-0D40-AED0-84273AB4F5B8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8A43-C5A1-A64B-8900-B72B8F44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B304-8F3C-0D40-AED0-84273AB4F5B8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8A43-C5A1-A64B-8900-B72B8F44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4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B304-8F3C-0D40-AED0-84273AB4F5B8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8A43-C5A1-A64B-8900-B72B8F44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5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B304-8F3C-0D40-AED0-84273AB4F5B8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8A43-C5A1-A64B-8900-B72B8F44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B304-8F3C-0D40-AED0-84273AB4F5B8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8A43-C5A1-A64B-8900-B72B8F44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7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B304-8F3C-0D40-AED0-84273AB4F5B8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8A43-C5A1-A64B-8900-B72B8F44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B304-8F3C-0D40-AED0-84273AB4F5B8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8A43-C5A1-A64B-8900-B72B8F44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2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B304-8F3C-0D40-AED0-84273AB4F5B8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8A43-C5A1-A64B-8900-B72B8F44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0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B304-8F3C-0D40-AED0-84273AB4F5B8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8A43-C5A1-A64B-8900-B72B8F44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6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B304-8F3C-0D40-AED0-84273AB4F5B8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8A43-C5A1-A64B-8900-B72B8F44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7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B304-8F3C-0D40-AED0-84273AB4F5B8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8A43-C5A1-A64B-8900-B72B8F44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9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BB304-8F3C-0D40-AED0-84273AB4F5B8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08A43-C5A1-A64B-8900-B72B8F44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6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text&#10;&#10;Description generated with very high confidence">
            <a:extLst>
              <a:ext uri="{FF2B5EF4-FFF2-40B4-BE49-F238E27FC236}">
                <a16:creationId xmlns:a16="http://schemas.microsoft.com/office/drawing/2014/main" id="{0EBE5D6B-8958-4771-8A27-368AD70A6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3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E6C1606B-6C92-9A48-9954-346945629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BB876C-52F3-1743-B030-6AFB7D8CA7AE}"/>
              </a:ext>
            </a:extLst>
          </p:cNvPr>
          <p:cNvSpPr/>
          <p:nvPr/>
        </p:nvSpPr>
        <p:spPr>
          <a:xfrm>
            <a:off x="0" y="874455"/>
            <a:ext cx="35583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100" dirty="0">
                <a:solidFill>
                  <a:srgbClr val="FFFFFF"/>
                </a:solidFill>
                <a:latin typeface="Arial Narrow" panose="020B0604020202020204" pitchFamily="34" charset="0"/>
                <a:ea typeface="Roboto" panose="02000000000000000000" pitchFamily="2" charset="0"/>
                <a:cs typeface="Arial Narrow" panose="020B0604020202020204" pitchFamily="34" charset="0"/>
              </a:rPr>
              <a:t>WHAT ABOUT INEQUALITY BETWEEN FACTORS OF PRODUCTION?</a:t>
            </a:r>
          </a:p>
          <a:p>
            <a:pPr algn="ctr"/>
            <a:endParaRPr lang="en-US" sz="4000" b="1" spc="100" dirty="0">
              <a:solidFill>
                <a:srgbClr val="FFFFFF"/>
              </a:solidFill>
              <a:latin typeface="Arial Narrow" panose="020B0604020202020204" pitchFamily="34" charset="0"/>
              <a:ea typeface="Roboto" panose="02000000000000000000" pitchFamily="2" charset="0"/>
              <a:cs typeface="Arial Narrow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09B4F6-F8DC-7649-BA4F-B369BD13A4F9}"/>
              </a:ext>
            </a:extLst>
          </p:cNvPr>
          <p:cNvSpPr txBox="1"/>
          <p:nvPr/>
        </p:nvSpPr>
        <p:spPr>
          <a:xfrm>
            <a:off x="3591238" y="6476564"/>
            <a:ext cx="6178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Condensed" pitchFamily="2" charset="0"/>
                <a:cs typeface="Arial" panose="020B0604020202020204" pitchFamily="34" charset="0"/>
              </a:rPr>
              <a:t>Source: World Inequality Report, 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E5FA93-550C-2940-9AE9-9B62F426CA08}"/>
              </a:ext>
            </a:extLst>
          </p:cNvPr>
          <p:cNvSpPr txBox="1"/>
          <p:nvPr/>
        </p:nvSpPr>
        <p:spPr>
          <a:xfrm>
            <a:off x="32876" y="4189106"/>
            <a:ext cx="355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DE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Labour’s</a:t>
            </a:r>
            <a:r>
              <a:rPr lang="en-US" sz="2800" dirty="0">
                <a:solidFill>
                  <a:srgbClr val="FFDE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declining share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9075BF-2F4E-104A-992D-8A8709D27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363" y="473873"/>
            <a:ext cx="8504493" cy="5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08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E6C1606B-6C92-9A48-9954-346945629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6463"/>
            <a:ext cx="12191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BB876C-52F3-1743-B030-6AFB7D8CA7AE}"/>
              </a:ext>
            </a:extLst>
          </p:cNvPr>
          <p:cNvSpPr/>
          <p:nvPr/>
        </p:nvSpPr>
        <p:spPr>
          <a:xfrm>
            <a:off x="0" y="874455"/>
            <a:ext cx="35583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100" dirty="0">
                <a:solidFill>
                  <a:srgbClr val="FFFFFF"/>
                </a:solidFill>
                <a:latin typeface="Arial Narrow" panose="020B0604020202020204" pitchFamily="34" charset="0"/>
                <a:ea typeface="Roboto" panose="02000000000000000000" pitchFamily="2" charset="0"/>
                <a:cs typeface="Arial Narrow" panose="020B0604020202020204" pitchFamily="34" charset="0"/>
              </a:rPr>
              <a:t>INEQUALITY </a:t>
            </a:r>
          </a:p>
          <a:p>
            <a:pPr algn="ctr"/>
            <a:r>
              <a:rPr lang="en-US" sz="4000" b="1" spc="100" dirty="0">
                <a:solidFill>
                  <a:srgbClr val="FFFFFF"/>
                </a:solidFill>
                <a:latin typeface="Arial Narrow" panose="020B0604020202020204" pitchFamily="34" charset="0"/>
                <a:ea typeface="Roboto" panose="02000000000000000000" pitchFamily="2" charset="0"/>
                <a:cs typeface="Arial Narrow" panose="020B0604020202020204" pitchFamily="34" charset="0"/>
              </a:rPr>
              <a:t>AND </a:t>
            </a:r>
          </a:p>
          <a:p>
            <a:pPr algn="ctr"/>
            <a:r>
              <a:rPr lang="en-US" sz="4000" b="1" spc="100" dirty="0">
                <a:solidFill>
                  <a:srgbClr val="FFFFFF"/>
                </a:solidFill>
                <a:latin typeface="Arial Narrow" panose="020B0604020202020204" pitchFamily="34" charset="0"/>
                <a:ea typeface="Roboto" panose="02000000000000000000" pitchFamily="2" charset="0"/>
                <a:cs typeface="Arial Narrow" panose="020B0604020202020204" pitchFamily="34" charset="0"/>
              </a:rPr>
              <a:t>MIDDLE CLASSES</a:t>
            </a:r>
          </a:p>
          <a:p>
            <a:pPr algn="ctr"/>
            <a:endParaRPr lang="en-US" sz="4000" b="1" spc="100" dirty="0">
              <a:solidFill>
                <a:srgbClr val="FFFFFF"/>
              </a:solidFill>
              <a:latin typeface="Arial Narrow" panose="020B0604020202020204" pitchFamily="34" charset="0"/>
              <a:ea typeface="Roboto" panose="02000000000000000000" pitchFamily="2" charset="0"/>
              <a:cs typeface="Arial Narrow" panose="020B0604020202020204" pitchFamily="34" charset="0"/>
            </a:endParaRPr>
          </a:p>
          <a:p>
            <a:pPr algn="ctr"/>
            <a:endParaRPr lang="en-US" sz="4000" b="1" spc="100" dirty="0">
              <a:solidFill>
                <a:srgbClr val="FFFFFF"/>
              </a:solidFill>
              <a:latin typeface="Arial Narrow" panose="020B0604020202020204" pitchFamily="34" charset="0"/>
              <a:ea typeface="Roboto" panose="02000000000000000000" pitchFamily="2" charset="0"/>
              <a:cs typeface="Arial Narrow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FDCFE1-CFCC-E447-8A1C-03D97A8B2D14}"/>
              </a:ext>
            </a:extLst>
          </p:cNvPr>
          <p:cNvSpPr txBox="1"/>
          <p:nvPr/>
        </p:nvSpPr>
        <p:spPr>
          <a:xfrm>
            <a:off x="-112891" y="3944158"/>
            <a:ext cx="3704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DE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Distinguishing between polarization and inequality</a:t>
            </a:r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2CC821B3-A58D-8240-9637-30327635C37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914899" y="3717371"/>
            <a:ext cx="597058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06EE76-5262-5A4D-94CC-C867EAD2E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674" y="1561189"/>
            <a:ext cx="7048500" cy="40671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A564E86-0123-1941-B20F-35D57DE8634C}"/>
              </a:ext>
            </a:extLst>
          </p:cNvPr>
          <p:cNvSpPr txBox="1"/>
          <p:nvPr/>
        </p:nvSpPr>
        <p:spPr>
          <a:xfrm>
            <a:off x="5217418" y="5688568"/>
            <a:ext cx="551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Income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EE7494-580D-0543-B333-5034FF69F7BF}"/>
              </a:ext>
            </a:extLst>
          </p:cNvPr>
          <p:cNvSpPr txBox="1"/>
          <p:nvPr/>
        </p:nvSpPr>
        <p:spPr>
          <a:xfrm rot="16200000">
            <a:off x="1784524" y="3115746"/>
            <a:ext cx="551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Density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2D582013-C28C-0E42-87E6-7A7E259587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301302"/>
              </p:ext>
            </p:extLst>
          </p:nvPr>
        </p:nvGraphicFramePr>
        <p:xfrm>
          <a:off x="3819525" y="1371600"/>
          <a:ext cx="8341618" cy="4379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5616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E645A3-BC7F-C341-8D1D-7BE7086F3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CDC717-3AED-604D-A94A-5E3C61CD0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18" y="1390650"/>
            <a:ext cx="11775491" cy="54482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594826-F24D-4B1F-8CC1-D65663D7B62D}"/>
              </a:ext>
            </a:extLst>
          </p:cNvPr>
          <p:cNvSpPr/>
          <p:nvPr/>
        </p:nvSpPr>
        <p:spPr>
          <a:xfrm>
            <a:off x="2083981" y="1475336"/>
            <a:ext cx="8006317" cy="385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24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D70DFC2-9269-3A48-9D56-799E00453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675F00-4A9E-C543-887F-BEB3E075583A}"/>
              </a:ext>
            </a:extLst>
          </p:cNvPr>
          <p:cNvSpPr txBox="1"/>
          <p:nvPr/>
        </p:nvSpPr>
        <p:spPr>
          <a:xfrm>
            <a:off x="8633638" y="3041172"/>
            <a:ext cx="3558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DE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 share of people who believe that their country is governed to protect the interest of a few powerful group is rising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9DCC83-EBE1-C141-8B90-A9B4EEBBB0A7}"/>
              </a:ext>
            </a:extLst>
          </p:cNvPr>
          <p:cNvSpPr/>
          <p:nvPr/>
        </p:nvSpPr>
        <p:spPr>
          <a:xfrm>
            <a:off x="8562105" y="398076"/>
            <a:ext cx="35583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100" dirty="0">
                <a:solidFill>
                  <a:srgbClr val="FFFFFF"/>
                </a:solidFill>
                <a:latin typeface="Arial Narrow" panose="020B0604020202020204" pitchFamily="34" charset="0"/>
                <a:ea typeface="Roboto" panose="02000000000000000000" pitchFamily="2" charset="0"/>
                <a:cs typeface="Arial Narrow" panose="020B0604020202020204" pitchFamily="34" charset="0"/>
              </a:rPr>
              <a:t>PEOPLE THINK THE SYSTEM IS UNFAIR…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42E47B-B539-A046-802F-5BEE6992C20C}"/>
              </a:ext>
            </a:extLst>
          </p:cNvPr>
          <p:cNvSpPr txBox="1"/>
          <p:nvPr/>
        </p:nvSpPr>
        <p:spPr>
          <a:xfrm>
            <a:off x="0" y="6567703"/>
            <a:ext cx="6178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Condensed" pitchFamily="2" charset="0"/>
                <a:cs typeface="Arial" panose="020B0604020202020204" pitchFamily="34" charset="0"/>
              </a:rPr>
              <a:t>Source: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Condensed" pitchFamily="2" charset="0"/>
                <a:cs typeface="Arial" panose="020B0604020202020204" pitchFamily="34" charset="0"/>
              </a:rPr>
              <a:t>Latinobarometro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Roboto Condensed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B280D1B-CB40-3E47-8393-BA4C6BF475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989743"/>
              </p:ext>
            </p:extLst>
          </p:nvPr>
        </p:nvGraphicFramePr>
        <p:xfrm>
          <a:off x="185530" y="1152938"/>
          <a:ext cx="7847122" cy="595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303B86C-BA07-B545-8C63-7D2A82D34E34}"/>
              </a:ext>
            </a:extLst>
          </p:cNvPr>
          <p:cNvSpPr txBox="1"/>
          <p:nvPr/>
        </p:nvSpPr>
        <p:spPr>
          <a:xfrm>
            <a:off x="51741" y="398076"/>
            <a:ext cx="82651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itchFamily="2" charset="0"/>
                <a:cs typeface="Arial" panose="020B0604020202020204" pitchFamily="34" charset="0"/>
              </a:rPr>
              <a:t>As of 2018, 90% of Brazilians and 88% of Mexicans believe that their country is governed to protect the interest of a few powerful groups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19DF04-2634-624E-BE70-7B5F43CACC88}"/>
              </a:ext>
            </a:extLst>
          </p:cNvPr>
          <p:cNvSpPr txBox="1"/>
          <p:nvPr/>
        </p:nvSpPr>
        <p:spPr>
          <a:xfrm rot="16200000">
            <a:off x="-2806774" y="3386021"/>
            <a:ext cx="6178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Condensed" pitchFamily="2" charset="0"/>
                <a:cs typeface="Arial" panose="020B0604020202020204" pitchFamily="34" charset="0"/>
              </a:rPr>
              <a:t>Share of population</a:t>
            </a:r>
          </a:p>
          <a:p>
            <a:pPr algn="ctr"/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Roboto Condensed" pitchFamily="2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D572C3-7F14-0C46-9886-D1FA5589B0DD}"/>
              </a:ext>
            </a:extLst>
          </p:cNvPr>
          <p:cNvSpPr/>
          <p:nvPr/>
        </p:nvSpPr>
        <p:spPr>
          <a:xfrm>
            <a:off x="7409774" y="1769811"/>
            <a:ext cx="3063592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70C0"/>
                </a:solidFill>
                <a:latin typeface="Arial Narrow" panose="020B0606020202030204" pitchFamily="34" charset="0"/>
                <a:ea typeface="Roboto Condensed" pitchFamily="2" charset="0"/>
                <a:cs typeface="Arial" panose="020B0604020202020204" pitchFamily="34" charset="0"/>
              </a:rPr>
              <a:t>Brazil (90%)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9D7B37-07A2-ED46-91A6-7E7E131A8B50}"/>
              </a:ext>
            </a:extLst>
          </p:cNvPr>
          <p:cNvSpPr/>
          <p:nvPr/>
        </p:nvSpPr>
        <p:spPr>
          <a:xfrm>
            <a:off x="7409774" y="1995340"/>
            <a:ext cx="3063592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2060"/>
                </a:solidFill>
                <a:latin typeface="Arial Narrow" panose="020B0606020202030204" pitchFamily="34" charset="0"/>
                <a:ea typeface="Roboto Condensed" pitchFamily="2" charset="0"/>
                <a:cs typeface="Arial" panose="020B0604020202020204" pitchFamily="34" charset="0"/>
              </a:rPr>
              <a:t>Mexico (88%)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6063C6-C1B8-694E-8BB7-6B64E5B6B18E}"/>
              </a:ext>
            </a:extLst>
          </p:cNvPr>
          <p:cNvSpPr/>
          <p:nvPr/>
        </p:nvSpPr>
        <p:spPr>
          <a:xfrm>
            <a:off x="7426757" y="2497868"/>
            <a:ext cx="3063592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C00000"/>
                </a:solidFill>
                <a:latin typeface="Arial Narrow" panose="020B0606020202030204" pitchFamily="34" charset="0"/>
                <a:ea typeface="Roboto Condensed" pitchFamily="2" charset="0"/>
                <a:cs typeface="Arial" panose="020B0604020202020204" pitchFamily="34" charset="0"/>
              </a:rPr>
              <a:t>LAC (79%)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439274-0557-9540-A45E-958756562592}"/>
              </a:ext>
            </a:extLst>
          </p:cNvPr>
          <p:cNvSpPr/>
          <p:nvPr/>
        </p:nvSpPr>
        <p:spPr>
          <a:xfrm>
            <a:off x="7409774" y="3400299"/>
            <a:ext cx="3063592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  <a:ea typeface="Roboto Condensed" pitchFamily="2" charset="0"/>
                <a:cs typeface="Arial" panose="020B0604020202020204" pitchFamily="34" charset="0"/>
              </a:rPr>
              <a:t>Uruguay (65%)</a:t>
            </a:r>
          </a:p>
        </p:txBody>
      </p:sp>
    </p:spTree>
    <p:extLst>
      <p:ext uri="{BB962C8B-B14F-4D97-AF65-F5344CB8AC3E}">
        <p14:creationId xmlns:p14="http://schemas.microsoft.com/office/powerpoint/2010/main" val="336762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2563BB0-6078-B645-BA87-D3145297B71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73396" y="650736"/>
          <a:ext cx="9428496" cy="493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FCEF0FF-EB16-094D-98E3-C1358FB55E74}"/>
              </a:ext>
            </a:extLst>
          </p:cNvPr>
          <p:cNvSpPr txBox="1"/>
          <p:nvPr/>
        </p:nvSpPr>
        <p:spPr>
          <a:xfrm rot="16200000">
            <a:off x="805588" y="3218055"/>
            <a:ext cx="136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77"/>
              </a:rPr>
              <a:t>1970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1E709E-4123-F242-8CAE-EAFBDFE36676}"/>
              </a:ext>
            </a:extLst>
          </p:cNvPr>
          <p:cNvSpPr txBox="1"/>
          <p:nvPr/>
        </p:nvSpPr>
        <p:spPr>
          <a:xfrm>
            <a:off x="5991816" y="5541118"/>
            <a:ext cx="136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77"/>
              </a:rPr>
              <a:t>2015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8B071A-408B-024C-B343-0BDD233C57D8}"/>
              </a:ext>
            </a:extLst>
          </p:cNvPr>
          <p:cNvSpPr txBox="1"/>
          <p:nvPr/>
        </p:nvSpPr>
        <p:spPr>
          <a:xfrm>
            <a:off x="2041695" y="5495889"/>
            <a:ext cx="3434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77"/>
              </a:rPr>
              <a:t>Source: VDEM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BB2A9F-306A-AB4C-8532-3D6B6DFCF880}"/>
              </a:ext>
            </a:extLst>
          </p:cNvPr>
          <p:cNvSpPr txBox="1"/>
          <p:nvPr/>
        </p:nvSpPr>
        <p:spPr>
          <a:xfrm>
            <a:off x="219919" y="4134694"/>
            <a:ext cx="12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77"/>
              </a:rPr>
              <a:t>Asia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77"/>
              </a:rPr>
              <a:t>Africa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77"/>
              </a:rPr>
              <a:t>Caribbean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77"/>
              </a:rPr>
              <a:t>Europe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77"/>
              </a:rPr>
              <a:t>Latin America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77"/>
              </a:rPr>
              <a:t>North America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FCDF82-44A2-6E40-8FB6-E2F7DDD2CC27}"/>
              </a:ext>
            </a:extLst>
          </p:cNvPr>
          <p:cNvSpPr/>
          <p:nvPr/>
        </p:nvSpPr>
        <p:spPr>
          <a:xfrm>
            <a:off x="65165" y="4094877"/>
            <a:ext cx="1430759" cy="139906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809E8AA7-2A79-0046-ABE7-8FBF6821C660}"/>
              </a:ext>
            </a:extLst>
          </p:cNvPr>
          <p:cNvSpPr/>
          <p:nvPr/>
        </p:nvSpPr>
        <p:spPr>
          <a:xfrm>
            <a:off x="115744" y="5091994"/>
            <a:ext cx="104173" cy="127322"/>
          </a:xfrm>
          <a:prstGeom prst="diamon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4456726A-FB95-A24D-B840-76B8F8D80F64}"/>
              </a:ext>
            </a:extLst>
          </p:cNvPr>
          <p:cNvSpPr/>
          <p:nvPr/>
        </p:nvSpPr>
        <p:spPr>
          <a:xfrm>
            <a:off x="118344" y="4909170"/>
            <a:ext cx="104173" cy="127322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074F6112-30C0-8240-8E3E-4709E81FFE16}"/>
              </a:ext>
            </a:extLst>
          </p:cNvPr>
          <p:cNvSpPr/>
          <p:nvPr/>
        </p:nvSpPr>
        <p:spPr>
          <a:xfrm>
            <a:off x="126138" y="4552188"/>
            <a:ext cx="104173" cy="127322"/>
          </a:xfrm>
          <a:prstGeom prst="diamon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5D9717A7-2119-4E4C-990E-D2FA0BDBA8EB}"/>
              </a:ext>
            </a:extLst>
          </p:cNvPr>
          <p:cNvSpPr/>
          <p:nvPr/>
        </p:nvSpPr>
        <p:spPr>
          <a:xfrm>
            <a:off x="120942" y="4730746"/>
            <a:ext cx="104173" cy="127322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2F3A5D42-A7B3-8944-86E0-E8F93B8DA737}"/>
              </a:ext>
            </a:extLst>
          </p:cNvPr>
          <p:cNvSpPr/>
          <p:nvPr/>
        </p:nvSpPr>
        <p:spPr>
          <a:xfrm>
            <a:off x="128523" y="4374632"/>
            <a:ext cx="104173" cy="12732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15060AED-B476-324C-814B-82DDFC7A3697}"/>
              </a:ext>
            </a:extLst>
          </p:cNvPr>
          <p:cNvSpPr/>
          <p:nvPr/>
        </p:nvSpPr>
        <p:spPr>
          <a:xfrm>
            <a:off x="126353" y="4192144"/>
            <a:ext cx="104173" cy="127322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DEC3FC-95BD-5741-A603-AB2546D60283}"/>
              </a:ext>
            </a:extLst>
          </p:cNvPr>
          <p:cNvSpPr txBox="1"/>
          <p:nvPr/>
        </p:nvSpPr>
        <p:spPr>
          <a:xfrm>
            <a:off x="2041695" y="1434370"/>
            <a:ext cx="647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77"/>
              </a:rPr>
              <a:t>The Rule of Lax Index</a:t>
            </a:r>
          </a:p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Raleway" panose="020B05030301010600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FD0EF-FF8A-40C8-A7B6-2586137F81E2}"/>
              </a:ext>
            </a:extLst>
          </p:cNvPr>
          <p:cNvSpPr txBox="1"/>
          <p:nvPr/>
        </p:nvSpPr>
        <p:spPr>
          <a:xfrm>
            <a:off x="-239697" y="16373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Raleway" panose="020B0503030101060003" pitchFamily="34" charset="77"/>
              </a:rPr>
              <a:t>Effective Governance is a </a:t>
            </a:r>
            <a:r>
              <a:rPr lang="en-US" sz="3600" b="1" dirty="0">
                <a:solidFill>
                  <a:schemeClr val="accent2"/>
                </a:solidFill>
                <a:latin typeface="Raleway" panose="020B0503030101060003" pitchFamily="34" charset="77"/>
              </a:rPr>
              <a:t>pre-condition</a:t>
            </a:r>
            <a:r>
              <a:rPr lang="en-US" sz="3600" b="1" dirty="0">
                <a:solidFill>
                  <a:srgbClr val="0070C0"/>
                </a:solidFill>
                <a:latin typeface="Raleway" panose="020B0503030101060003" pitchFamily="34" charset="77"/>
              </a:rPr>
              <a:t> for development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378A04-D82C-4DBB-9A50-29D0B090E018}"/>
              </a:ext>
            </a:extLst>
          </p:cNvPr>
          <p:cNvSpPr txBox="1"/>
          <p:nvPr/>
        </p:nvSpPr>
        <p:spPr>
          <a:xfrm>
            <a:off x="441064" y="4840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6B83A9-ED15-476C-AC58-47877F780EF0}"/>
              </a:ext>
            </a:extLst>
          </p:cNvPr>
          <p:cNvSpPr/>
          <p:nvPr/>
        </p:nvSpPr>
        <p:spPr>
          <a:xfrm>
            <a:off x="336880" y="5924291"/>
            <a:ext cx="11518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rgbClr val="3F90F2"/>
                </a:solidFill>
                <a:latin typeface="Raleway" panose="020B0503030101060003" pitchFamily="34" charset="77"/>
              </a:rPr>
              <a:t>“In establishing the </a:t>
            </a:r>
            <a:r>
              <a:rPr lang="en-US" sz="2400" b="1" dirty="0">
                <a:solidFill>
                  <a:schemeClr val="accent2"/>
                </a:solidFill>
                <a:latin typeface="Raleway" panose="020B0503030101060003" pitchFamily="34" charset="77"/>
              </a:rPr>
              <a:t>rule of law</a:t>
            </a:r>
            <a:r>
              <a:rPr lang="en-US" sz="2400" b="1" dirty="0">
                <a:solidFill>
                  <a:srgbClr val="3F90F2"/>
                </a:solidFill>
                <a:latin typeface="Raleway" panose="020B0503030101060003" pitchFamily="34" charset="77"/>
              </a:rPr>
              <a:t>, the first five centuries are always the hardest”  </a:t>
            </a:r>
            <a:r>
              <a:rPr lang="en-US" sz="2400" dirty="0">
                <a:solidFill>
                  <a:srgbClr val="3F90F2"/>
                </a:solidFill>
                <a:latin typeface="Raleway" panose="020B0503030101060003" pitchFamily="34" charset="77"/>
              </a:rPr>
              <a:t>—GORDON BROWN</a:t>
            </a:r>
          </a:p>
        </p:txBody>
      </p:sp>
    </p:spTree>
    <p:extLst>
      <p:ext uri="{BB962C8B-B14F-4D97-AF65-F5344CB8AC3E}">
        <p14:creationId xmlns:p14="http://schemas.microsoft.com/office/powerpoint/2010/main" val="265295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B49661B-41C2-074B-B4ED-21DEDAB60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990391C-F4E1-4675-8864-4EEF71836515}"/>
              </a:ext>
            </a:extLst>
          </p:cNvPr>
          <p:cNvSpPr/>
          <p:nvPr/>
        </p:nvSpPr>
        <p:spPr>
          <a:xfrm>
            <a:off x="4695825" y="3257550"/>
            <a:ext cx="2019300" cy="1933575"/>
          </a:xfrm>
          <a:prstGeom prst="ellipse">
            <a:avLst/>
          </a:prstGeom>
          <a:noFill/>
          <a:ln w="152400">
            <a:solidFill>
              <a:srgbClr val="05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55894"/>
                </a:solidFill>
              </a:rPr>
              <a:t>Policy </a:t>
            </a:r>
          </a:p>
          <a:p>
            <a:pPr algn="ctr"/>
            <a:r>
              <a:rPr lang="en-US" sz="2400" dirty="0">
                <a:solidFill>
                  <a:srgbClr val="055894"/>
                </a:solidFill>
              </a:rPr>
              <a:t>Arena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21071A9-022C-4BE7-BCDB-1199CC13956A}"/>
              </a:ext>
            </a:extLst>
          </p:cNvPr>
          <p:cNvSpPr/>
          <p:nvPr/>
        </p:nvSpPr>
        <p:spPr>
          <a:xfrm>
            <a:off x="9115425" y="3267075"/>
            <a:ext cx="2019300" cy="1933575"/>
          </a:xfrm>
          <a:prstGeom prst="ellipse">
            <a:avLst/>
          </a:prstGeom>
          <a:solidFill>
            <a:srgbClr val="D2B98D"/>
          </a:solidFill>
          <a:ln w="152400">
            <a:solidFill>
              <a:srgbClr val="D2B9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Development Outcomes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-Growth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-Inequality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ADC933-9485-4436-8D03-91A86A499229}"/>
              </a:ext>
            </a:extLst>
          </p:cNvPr>
          <p:cNvSpPr/>
          <p:nvPr/>
        </p:nvSpPr>
        <p:spPr>
          <a:xfrm>
            <a:off x="666750" y="3267075"/>
            <a:ext cx="2019300" cy="1933575"/>
          </a:xfrm>
          <a:prstGeom prst="ellipse">
            <a:avLst/>
          </a:prstGeom>
          <a:solidFill>
            <a:srgbClr val="D2B98D"/>
          </a:solidFill>
          <a:ln w="152400">
            <a:solidFill>
              <a:srgbClr val="D2B9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Rules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0FF45-E06B-44AE-B5BE-F016C6547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50" y="2667000"/>
            <a:ext cx="2162175" cy="704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309907-2509-41EF-B702-7033D8F13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2743200"/>
            <a:ext cx="2095500" cy="647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858660-435A-4AB3-AE66-8F4C5A07C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5372100"/>
            <a:ext cx="2105025" cy="590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6F602A-C460-42A1-92ED-49FB3AC00F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5210175"/>
            <a:ext cx="207645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6DDF11-21CA-4CA9-B6A7-48525F877D4D}"/>
              </a:ext>
            </a:extLst>
          </p:cNvPr>
          <p:cNvSpPr/>
          <p:nvPr/>
        </p:nvSpPr>
        <p:spPr>
          <a:xfrm>
            <a:off x="2590800" y="5910262"/>
            <a:ext cx="2438400" cy="733425"/>
          </a:xfrm>
          <a:prstGeom prst="rect">
            <a:avLst/>
          </a:prstGeom>
          <a:solidFill>
            <a:srgbClr val="055894"/>
          </a:solidFill>
          <a:ln>
            <a:solidFill>
              <a:srgbClr val="05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RULES </a:t>
            </a:r>
          </a:p>
          <a:p>
            <a:pPr algn="ctr"/>
            <a:r>
              <a:rPr lang="en-US" dirty="0"/>
              <a:t>GAME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1DD40A-FF1E-47A4-910C-A75DAA1717FF}"/>
              </a:ext>
            </a:extLst>
          </p:cNvPr>
          <p:cNvSpPr/>
          <p:nvPr/>
        </p:nvSpPr>
        <p:spPr>
          <a:xfrm>
            <a:off x="6858000" y="5910262"/>
            <a:ext cx="2438400" cy="733425"/>
          </a:xfrm>
          <a:prstGeom prst="rect">
            <a:avLst/>
          </a:prstGeom>
          <a:solidFill>
            <a:srgbClr val="055894"/>
          </a:solidFill>
          <a:ln>
            <a:solidFill>
              <a:srgbClr val="05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OUTCOME </a:t>
            </a:r>
            <a:br>
              <a:rPr lang="en-US" dirty="0"/>
            </a:br>
            <a:r>
              <a:rPr lang="en-US" dirty="0"/>
              <a:t>GAME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BF3CEF-9DE4-4128-9CCE-234F6E2FAF6A}"/>
              </a:ext>
            </a:extLst>
          </p:cNvPr>
          <p:cNvSpPr/>
          <p:nvPr/>
        </p:nvSpPr>
        <p:spPr>
          <a:xfrm>
            <a:off x="2419350" y="2000250"/>
            <a:ext cx="2438400" cy="733425"/>
          </a:xfrm>
          <a:prstGeom prst="rect">
            <a:avLst/>
          </a:prstGeom>
          <a:solidFill>
            <a:srgbClr val="055894"/>
          </a:solidFill>
          <a:ln>
            <a:solidFill>
              <a:srgbClr val="05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 Jure Power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14AD63-6FD4-45F9-B09F-C52D48360C5A}"/>
              </a:ext>
            </a:extLst>
          </p:cNvPr>
          <p:cNvSpPr/>
          <p:nvPr/>
        </p:nvSpPr>
        <p:spPr>
          <a:xfrm>
            <a:off x="6686550" y="2000250"/>
            <a:ext cx="2438400" cy="733425"/>
          </a:xfrm>
          <a:prstGeom prst="rect">
            <a:avLst/>
          </a:prstGeom>
          <a:solidFill>
            <a:srgbClr val="055894"/>
          </a:solidFill>
          <a:ln>
            <a:solidFill>
              <a:srgbClr val="05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 Facto Power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86F480-9364-46C9-855B-138887E69369}"/>
              </a:ext>
            </a:extLst>
          </p:cNvPr>
          <p:cNvSpPr/>
          <p:nvPr/>
        </p:nvSpPr>
        <p:spPr>
          <a:xfrm>
            <a:off x="4486275" y="1504950"/>
            <a:ext cx="2438400" cy="519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Asymmetries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EFDD21-ACB7-EB47-BE35-8E491FC909A7}"/>
              </a:ext>
            </a:extLst>
          </p:cNvPr>
          <p:cNvSpPr txBox="1"/>
          <p:nvPr/>
        </p:nvSpPr>
        <p:spPr>
          <a:xfrm>
            <a:off x="3" y="0"/>
            <a:ext cx="121919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INEQUALITY AND THE EFFECTIVENESS OF GOVERNANCE: </a:t>
            </a:r>
            <a:r>
              <a:rPr lang="en-US" sz="4600" b="1" spc="200" dirty="0">
                <a:solidFill>
                  <a:srgbClr val="FFDE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AN INFINITY LOOP</a:t>
            </a:r>
          </a:p>
        </p:txBody>
      </p:sp>
    </p:spTree>
    <p:extLst>
      <p:ext uri="{BB962C8B-B14F-4D97-AF65-F5344CB8AC3E}">
        <p14:creationId xmlns:p14="http://schemas.microsoft.com/office/powerpoint/2010/main" val="145006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B49661B-41C2-074B-B4ED-21DEDAB60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CEFDD21-ACB7-EB47-BE35-8E491FC909A7}"/>
              </a:ext>
            </a:extLst>
          </p:cNvPr>
          <p:cNvSpPr txBox="1"/>
          <p:nvPr/>
        </p:nvSpPr>
        <p:spPr>
          <a:xfrm>
            <a:off x="3" y="0"/>
            <a:ext cx="121919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INEQUALITY AND UNDERDEVELOPMENT TRAPS</a:t>
            </a:r>
            <a:endParaRPr lang="en-US" sz="4600" b="1" spc="200" dirty="0">
              <a:solidFill>
                <a:srgbClr val="FFDE5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F8F931-6CC3-0B41-8B7F-BB80C8FA60E7}"/>
              </a:ext>
            </a:extLst>
          </p:cNvPr>
          <p:cNvSpPr txBox="1"/>
          <p:nvPr/>
        </p:nvSpPr>
        <p:spPr>
          <a:xfrm>
            <a:off x="0" y="6489749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Condensed" pitchFamily="2" charset="0"/>
                <a:cs typeface="Arial" panose="020B0604020202020204" pitchFamily="34" charset="0"/>
              </a:rPr>
              <a:t>Source: The Inequality Trap and its Links to Low Growth in Mexico (Guerrero, Lopez-Calva, Walton, 2006)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4FCDAD-A24E-4417-8034-C871EDE294EF}"/>
              </a:ext>
            </a:extLst>
          </p:cNvPr>
          <p:cNvSpPr/>
          <p:nvPr/>
        </p:nvSpPr>
        <p:spPr>
          <a:xfrm>
            <a:off x="2592280" y="1571348"/>
            <a:ext cx="1429304" cy="2118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/>
              <a:t>Unequal structure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Rent-seeking, big business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Corporatist unions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4A4229-B87B-497D-9BBB-0D6CA4DEBC9B}"/>
              </a:ext>
            </a:extLst>
          </p:cNvPr>
          <p:cNvSpPr/>
          <p:nvPr/>
        </p:nvSpPr>
        <p:spPr>
          <a:xfrm>
            <a:off x="2592280" y="5263949"/>
            <a:ext cx="1429304" cy="636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/>
              <a:t>Weak institutions</a:t>
            </a:r>
            <a:endParaRPr lang="en-US" sz="1400" dirty="0"/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12F0E1EC-54D2-4A38-9984-2854B4FF12BE}"/>
              </a:ext>
            </a:extLst>
          </p:cNvPr>
          <p:cNvSpPr/>
          <p:nvPr/>
        </p:nvSpPr>
        <p:spPr>
          <a:xfrm rot="16200000">
            <a:off x="2765372" y="4208013"/>
            <a:ext cx="980982" cy="4438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E42D7B-BE9A-4E94-BA1E-3389BD4B14A4}"/>
              </a:ext>
            </a:extLst>
          </p:cNvPr>
          <p:cNvSpPr/>
          <p:nvPr/>
        </p:nvSpPr>
        <p:spPr>
          <a:xfrm>
            <a:off x="8611281" y="3658311"/>
            <a:ext cx="1429304" cy="784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Slow and inequitable growth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B0C4707-222F-488E-945C-8FD0DCF7F4A9}"/>
              </a:ext>
            </a:extLst>
          </p:cNvPr>
          <p:cNvSpPr/>
          <p:nvPr/>
        </p:nvSpPr>
        <p:spPr>
          <a:xfrm rot="20152883">
            <a:off x="4370770" y="3393507"/>
            <a:ext cx="1012054" cy="503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EF578FA-0691-4C09-AD00-F778AAAD05B6}"/>
              </a:ext>
            </a:extLst>
          </p:cNvPr>
          <p:cNvSpPr/>
          <p:nvPr/>
        </p:nvSpPr>
        <p:spPr>
          <a:xfrm rot="942165">
            <a:off x="4436446" y="4178235"/>
            <a:ext cx="1012054" cy="503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F1F650-9365-4026-93DF-99F10425E2FA}"/>
              </a:ext>
            </a:extLst>
          </p:cNvPr>
          <p:cNvSpPr/>
          <p:nvPr/>
        </p:nvSpPr>
        <p:spPr>
          <a:xfrm>
            <a:off x="5710179" y="4294138"/>
            <a:ext cx="1643202" cy="862420"/>
          </a:xfrm>
          <a:prstGeom prst="ellipse">
            <a:avLst/>
          </a:prstGeom>
          <a:solidFill>
            <a:srgbClr val="FFDE59"/>
          </a:solidFill>
          <a:ln>
            <a:solidFill>
              <a:srgbClr val="FFD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Distorted policy design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9C20A4E-D457-4437-BDC3-07F24C8E04F8}"/>
              </a:ext>
            </a:extLst>
          </p:cNvPr>
          <p:cNvSpPr/>
          <p:nvPr/>
        </p:nvSpPr>
        <p:spPr>
          <a:xfrm>
            <a:off x="5710179" y="3080691"/>
            <a:ext cx="1643202" cy="862420"/>
          </a:xfrm>
          <a:prstGeom prst="ellipse">
            <a:avLst/>
          </a:prstGeom>
          <a:solidFill>
            <a:srgbClr val="FFDE59"/>
          </a:solidFill>
          <a:ln>
            <a:solidFill>
              <a:srgbClr val="FFD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Inefficient market functioning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997CCEEB-9957-4AF1-BE45-5D9FF0E19E2A}"/>
              </a:ext>
            </a:extLst>
          </p:cNvPr>
          <p:cNvCxnSpPr>
            <a:cxnSpLocks/>
            <a:stCxn id="10" idx="2"/>
          </p:cNvCxnSpPr>
          <p:nvPr/>
        </p:nvCxnSpPr>
        <p:spPr>
          <a:xfrm rot="5400000">
            <a:off x="6134929" y="2404205"/>
            <a:ext cx="1152171" cy="52298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76346FEA-A9A0-4F74-AD69-2B18F242317B}"/>
              </a:ext>
            </a:extLst>
          </p:cNvPr>
          <p:cNvCxnSpPr>
            <a:cxnSpLocks/>
            <a:stCxn id="10" idx="0"/>
          </p:cNvCxnSpPr>
          <p:nvPr/>
        </p:nvCxnSpPr>
        <p:spPr>
          <a:xfrm rot="16200000" flipV="1">
            <a:off x="6014848" y="347226"/>
            <a:ext cx="1392333" cy="52298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5B47738-B9A5-4FB5-A90A-BBE17282379C}"/>
              </a:ext>
            </a:extLst>
          </p:cNvPr>
          <p:cNvSpPr/>
          <p:nvPr/>
        </p:nvSpPr>
        <p:spPr>
          <a:xfrm rot="1476551">
            <a:off x="7462025" y="3390450"/>
            <a:ext cx="1012054" cy="503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115F2643-18C7-4236-B87E-8F47EEB63319}"/>
              </a:ext>
            </a:extLst>
          </p:cNvPr>
          <p:cNvSpPr/>
          <p:nvPr/>
        </p:nvSpPr>
        <p:spPr>
          <a:xfrm rot="20318809">
            <a:off x="7486077" y="4110084"/>
            <a:ext cx="1012054" cy="503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8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0" grpId="1" animBg="1"/>
      <p:bldP spid="6" grpId="0" animBg="1"/>
      <p:bldP spid="12" grpId="0" animBg="1"/>
      <p:bldP spid="7" grpId="0" animBg="1"/>
      <p:bldP spid="14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FECC00D0-BB10-8642-9065-DCFDBAC85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56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58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ign on the side of the road&#10;&#10;Description generated with very high confidence">
            <a:extLst>
              <a:ext uri="{FF2B5EF4-FFF2-40B4-BE49-F238E27FC236}">
                <a16:creationId xmlns:a16="http://schemas.microsoft.com/office/drawing/2014/main" id="{CF8FB3F2-6D8A-4097-822F-738D2CAE1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0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close up of a logo&#10;&#10;Description automatically generated">
            <a:extLst>
              <a:ext uri="{FF2B5EF4-FFF2-40B4-BE49-F238E27FC236}">
                <a16:creationId xmlns:a16="http://schemas.microsoft.com/office/drawing/2014/main" id="{EF93E62A-B326-1840-A7E9-A2FFE6462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1980" cy="685798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89134A-3E86-4FBC-9F72-DAC58B5F9709}"/>
              </a:ext>
            </a:extLst>
          </p:cNvPr>
          <p:cNvSpPr txBox="1"/>
          <p:nvPr/>
        </p:nvSpPr>
        <p:spPr>
          <a:xfrm rot="16200000">
            <a:off x="1491311" y="3267635"/>
            <a:ext cx="6178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Condensed" pitchFamily="2" charset="0"/>
                <a:cs typeface="Arial" panose="020B0604020202020204" pitchFamily="34" charset="0"/>
              </a:rPr>
              <a:t>GDP Per Capita (current US$)</a:t>
            </a:r>
          </a:p>
          <a:p>
            <a:pPr algn="ctr"/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Roboto Condensed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03386-3EF2-46BF-956E-8068C73A00EF}"/>
              </a:ext>
            </a:extLst>
          </p:cNvPr>
          <p:cNvSpPr txBox="1"/>
          <p:nvPr/>
        </p:nvSpPr>
        <p:spPr>
          <a:xfrm rot="5400000">
            <a:off x="8806013" y="3097620"/>
            <a:ext cx="6472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Condensed" pitchFamily="2" charset="0"/>
                <a:cs typeface="Arial" panose="020B0604020202020204" pitchFamily="34" charset="0"/>
              </a:rPr>
              <a:t>Poverty headcount ratio at $5.50 a day (2011 PPP)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8C7671-9C79-4648-9ED5-6E5BF5B7D916}"/>
              </a:ext>
            </a:extLst>
          </p:cNvPr>
          <p:cNvSpPr/>
          <p:nvPr/>
        </p:nvSpPr>
        <p:spPr>
          <a:xfrm>
            <a:off x="4441403" y="1958427"/>
            <a:ext cx="3509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  <a:latin typeface="Arial Narrow" panose="020B0606020202030204" pitchFamily="34" charset="0"/>
                <a:ea typeface="Roboto Condensed" pitchFamily="2" charset="0"/>
              </a:rPr>
              <a:t>LAC Poverty Rates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FD18AF-F766-5B40-980C-D9155B979510}"/>
              </a:ext>
            </a:extLst>
          </p:cNvPr>
          <p:cNvSpPr txBox="1"/>
          <p:nvPr/>
        </p:nvSpPr>
        <p:spPr>
          <a:xfrm>
            <a:off x="461705" y="3953802"/>
            <a:ext cx="3558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DE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Evolution of Poverty Rates and GDP Per Capita.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6C50515-D616-483C-88AC-6CB0840DBC5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80657" y="168027"/>
          <a:ext cx="7322976" cy="656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7DB9BEA-31FA-49E8-BE1F-AF474E3B668C}"/>
              </a:ext>
            </a:extLst>
          </p:cNvPr>
          <p:cNvSpPr/>
          <p:nvPr/>
        </p:nvSpPr>
        <p:spPr>
          <a:xfrm>
            <a:off x="4020067" y="5431129"/>
            <a:ext cx="3509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3366FF"/>
                </a:solidFill>
                <a:latin typeface="Arial Narrow" panose="020B0606020202030204" pitchFamily="34" charset="0"/>
                <a:ea typeface="Roboto Condensed" pitchFamily="2" charset="0"/>
              </a:rPr>
              <a:t>LAC GDP Per Capita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462FB0B-9E5E-41BB-A7AB-A00E34CD6F9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626129" y="270185"/>
          <a:ext cx="7104166" cy="633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1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5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5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5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5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5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5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5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5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5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5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0" grpId="0">
        <p:bldSub>
          <a:bldChart bld="category"/>
        </p:bldSub>
      </p:bldGraphic>
      <p:bldP spid="11" grpId="0"/>
      <p:bldGraphic spid="12" grpId="0">
        <p:bldSub>
          <a:bldChart bld="category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6198679-9FC7-5642-8C30-014406884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F6084777-4743-D945-B6CE-39EE18327F9A}"/>
              </a:ext>
            </a:extLst>
          </p:cNvPr>
          <p:cNvSpPr txBox="1"/>
          <p:nvPr/>
        </p:nvSpPr>
        <p:spPr>
          <a:xfrm>
            <a:off x="11373504" y="6134044"/>
            <a:ext cx="822973" cy="2885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Portugal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B67433-D43D-4841-9B8E-2F7D61642FFB}"/>
              </a:ext>
            </a:extLst>
          </p:cNvPr>
          <p:cNvSpPr txBox="1"/>
          <p:nvPr/>
        </p:nvSpPr>
        <p:spPr>
          <a:xfrm rot="16200000">
            <a:off x="1268477" y="2507757"/>
            <a:ext cx="647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Under-5 mortality rate (per 1,000 live births)</a:t>
            </a:r>
          </a:p>
          <a:p>
            <a:pPr algn="ctr"/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C71B32A-D8FD-425C-A447-42D533DD5C7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21200" y="-12700"/>
          <a:ext cx="7675277" cy="675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AAC6782-A73D-704D-8ED2-D09C8DD81AF8}"/>
              </a:ext>
            </a:extLst>
          </p:cNvPr>
          <p:cNvSpPr txBox="1"/>
          <p:nvPr/>
        </p:nvSpPr>
        <p:spPr>
          <a:xfrm>
            <a:off x="357701" y="4158827"/>
            <a:ext cx="35583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DE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Child mortality rates in LAC countries compared with the trajectory of Portugal since 1965.</a:t>
            </a:r>
          </a:p>
        </p:txBody>
      </p:sp>
    </p:spTree>
    <p:extLst>
      <p:ext uri="{BB962C8B-B14F-4D97-AF65-F5344CB8AC3E}">
        <p14:creationId xmlns:p14="http://schemas.microsoft.com/office/powerpoint/2010/main" val="20680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5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5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5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5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15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25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35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45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5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65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62EB5F1-6EC2-3141-BD66-2382FCCF9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FCCF0F-A19C-DA42-839A-91FE16314662}"/>
              </a:ext>
            </a:extLst>
          </p:cNvPr>
          <p:cNvSpPr txBox="1"/>
          <p:nvPr/>
        </p:nvSpPr>
        <p:spPr>
          <a:xfrm>
            <a:off x="357701" y="4158827"/>
            <a:ext cx="35583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DE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Child mortality rates in LAC countries compared with the trajectory of Portugal since 1965.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13EFB700-42E0-0C44-9773-4B555EDBD4EF}"/>
              </a:ext>
            </a:extLst>
          </p:cNvPr>
          <p:cNvSpPr txBox="1"/>
          <p:nvPr/>
        </p:nvSpPr>
        <p:spPr>
          <a:xfrm>
            <a:off x="11373504" y="6134044"/>
            <a:ext cx="822973" cy="2885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Portugal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B14DBE-2EEA-DE42-9DC4-9062AA8E73D4}"/>
              </a:ext>
            </a:extLst>
          </p:cNvPr>
          <p:cNvSpPr txBox="1"/>
          <p:nvPr/>
        </p:nvSpPr>
        <p:spPr>
          <a:xfrm rot="16200000">
            <a:off x="1268477" y="2507757"/>
            <a:ext cx="647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Under-5 mortality rate (per 1,000 live births)</a:t>
            </a:r>
          </a:p>
          <a:p>
            <a:pPr algn="ctr"/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72ED63CF-8068-8147-8BD0-27DDC44B92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605426"/>
              </p:ext>
            </p:extLst>
          </p:nvPr>
        </p:nvGraphicFramePr>
        <p:xfrm>
          <a:off x="4521200" y="-12700"/>
          <a:ext cx="7675277" cy="675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858609-E54A-624F-88E0-36EE045455DA}"/>
              </a:ext>
            </a:extLst>
          </p:cNvPr>
          <p:cNvCxnSpPr>
            <a:cxnSpLocks/>
          </p:cNvCxnSpPr>
          <p:nvPr/>
        </p:nvCxnSpPr>
        <p:spPr>
          <a:xfrm>
            <a:off x="7744771" y="5130800"/>
            <a:ext cx="0" cy="1339904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8AE76B0-C1B6-E247-B8F1-48EE3C6F3D82}"/>
              </a:ext>
            </a:extLst>
          </p:cNvPr>
          <p:cNvCxnSpPr>
            <a:cxnSpLocks/>
          </p:cNvCxnSpPr>
          <p:nvPr/>
        </p:nvCxnSpPr>
        <p:spPr>
          <a:xfrm>
            <a:off x="5434265" y="1358900"/>
            <a:ext cx="0" cy="5111804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">
            <a:extLst>
              <a:ext uri="{FF2B5EF4-FFF2-40B4-BE49-F238E27FC236}">
                <a16:creationId xmlns:a16="http://schemas.microsoft.com/office/drawing/2014/main" id="{9B0D489D-817D-C342-A53C-0BE9C56211AD}"/>
              </a:ext>
            </a:extLst>
          </p:cNvPr>
          <p:cNvSpPr txBox="1"/>
          <p:nvPr/>
        </p:nvSpPr>
        <p:spPr>
          <a:xfrm>
            <a:off x="7472365" y="6213906"/>
            <a:ext cx="822973" cy="2885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30 years</a:t>
            </a: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3B782DD8-8CDE-E54C-ACB6-27D4C7C7B72D}"/>
              </a:ext>
            </a:extLst>
          </p:cNvPr>
          <p:cNvSpPr txBox="1"/>
          <p:nvPr/>
        </p:nvSpPr>
        <p:spPr>
          <a:xfrm>
            <a:off x="5161109" y="6213906"/>
            <a:ext cx="822973" cy="2885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  <a:latin typeface="Arial Narrow" panose="020B0606020202030204" pitchFamily="34" charset="0"/>
              </a:rPr>
              <a:t>45</a:t>
            </a:r>
            <a:r>
              <a:rPr lang="en-US" sz="11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years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C429253B-83B6-F34E-9B0E-936C9C308C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352767"/>
              </p:ext>
            </p:extLst>
          </p:nvPr>
        </p:nvGraphicFramePr>
        <p:xfrm>
          <a:off x="4524536" y="-12700"/>
          <a:ext cx="7675277" cy="675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893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5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5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5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5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15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25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35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45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5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65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7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7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7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Graphic spid="24" grpId="0" uiExpand="1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D867F3D-C118-EE41-BAC8-8FDCB6036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A894B66-61EB-F442-862F-EFA9949397D0}"/>
              </a:ext>
            </a:extLst>
          </p:cNvPr>
          <p:cNvSpPr txBox="1"/>
          <p:nvPr/>
        </p:nvSpPr>
        <p:spPr>
          <a:xfrm rot="16200000">
            <a:off x="1242318" y="2807794"/>
            <a:ext cx="647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Condensed" pitchFamily="2" charset="0"/>
                <a:cs typeface="Arial" panose="020B0604020202020204" pitchFamily="34" charset="0"/>
              </a:rPr>
              <a:t>Under-5 mortality rate (per 1,000 live births)</a:t>
            </a:r>
          </a:p>
          <a:p>
            <a:pPr algn="ctr"/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Roboto Condensed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8536517-063C-7D41-A8B0-3FD18D2EE1F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48851" y="138896"/>
          <a:ext cx="9016675" cy="657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FC34571-0812-2F41-8931-1AD9D3CEBB94}"/>
              </a:ext>
            </a:extLst>
          </p:cNvPr>
          <p:cNvSpPr txBox="1"/>
          <p:nvPr/>
        </p:nvSpPr>
        <p:spPr>
          <a:xfrm>
            <a:off x="232762" y="4158827"/>
            <a:ext cx="3889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DE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Child mortality rates in selected </a:t>
            </a:r>
            <a:r>
              <a:rPr lang="en-US" sz="28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Brazilian</a:t>
            </a:r>
            <a:r>
              <a:rPr lang="en-US" sz="2800" dirty="0">
                <a:solidFill>
                  <a:srgbClr val="FFDE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states compared with the trajectory of Brazil since 1975.</a:t>
            </a:r>
          </a:p>
        </p:txBody>
      </p:sp>
    </p:spTree>
    <p:extLst>
      <p:ext uri="{BB962C8B-B14F-4D97-AF65-F5344CB8AC3E}">
        <p14:creationId xmlns:p14="http://schemas.microsoft.com/office/powerpoint/2010/main" val="86925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 up of a logo&#10;&#10;Description automatically generated">
            <a:extLst>
              <a:ext uri="{FF2B5EF4-FFF2-40B4-BE49-F238E27FC236}">
                <a16:creationId xmlns:a16="http://schemas.microsoft.com/office/drawing/2014/main" id="{39A53A35-D18A-3246-8462-AE31EA7E4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1980" cy="685798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9A3D56-342F-49F0-A83C-3A502CC56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" y="1334898"/>
            <a:ext cx="8527524" cy="45997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F2F804-F164-2F45-97E8-71EBB765BC61}"/>
              </a:ext>
            </a:extLst>
          </p:cNvPr>
          <p:cNvSpPr txBox="1"/>
          <p:nvPr/>
        </p:nvSpPr>
        <p:spPr>
          <a:xfrm>
            <a:off x="8633618" y="1486266"/>
            <a:ext cx="3558362" cy="2862322"/>
          </a:xfrm>
          <a:prstGeom prst="rect">
            <a:avLst/>
          </a:prstGeom>
          <a:solidFill>
            <a:srgbClr val="05589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DE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Growth is Highly Uneven: </a:t>
            </a:r>
          </a:p>
          <a:p>
            <a:pPr algn="ctr"/>
            <a:r>
              <a:rPr lang="en-US" sz="3600" dirty="0">
                <a:solidFill>
                  <a:srgbClr val="FFDE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55 percent of total income goes to the richest 20 percent</a:t>
            </a:r>
          </a:p>
        </p:txBody>
      </p:sp>
    </p:spTree>
    <p:extLst>
      <p:ext uri="{BB962C8B-B14F-4D97-AF65-F5344CB8AC3E}">
        <p14:creationId xmlns:p14="http://schemas.microsoft.com/office/powerpoint/2010/main" val="134367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25858062-5029-CA4D-BC7C-E90E68099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Picture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E8DEC47C-2B6C-2241-AD7C-52DD59C08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468" y="1417704"/>
            <a:ext cx="7707086" cy="54402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30A1E3-37B2-EF4F-944F-ACC5EDAC3C94}"/>
              </a:ext>
            </a:extLst>
          </p:cNvPr>
          <p:cNvSpPr txBox="1"/>
          <p:nvPr/>
        </p:nvSpPr>
        <p:spPr>
          <a:xfrm>
            <a:off x="3" y="0"/>
            <a:ext cx="121919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SINCE THE MID-1990S STEEP DECLINE OF </a:t>
            </a:r>
            <a:r>
              <a:rPr lang="en-US" sz="4600" b="1" spc="200" dirty="0">
                <a:solidFill>
                  <a:srgbClr val="FFDE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INCOME INEQUALITY</a:t>
            </a:r>
            <a:r>
              <a:rPr lang="en-US" sz="4600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IN LATIN AMERICA</a:t>
            </a:r>
          </a:p>
          <a:p>
            <a:pPr algn="ctr"/>
            <a:endParaRPr lang="en-US" sz="4600" b="1" spc="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1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E6C1606B-6C92-9A48-9954-346945629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BB876C-52F3-1743-B030-6AFB7D8CA7AE}"/>
              </a:ext>
            </a:extLst>
          </p:cNvPr>
          <p:cNvSpPr/>
          <p:nvPr/>
        </p:nvSpPr>
        <p:spPr>
          <a:xfrm>
            <a:off x="0" y="874455"/>
            <a:ext cx="35583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100" dirty="0">
                <a:solidFill>
                  <a:srgbClr val="FFFFFF"/>
                </a:solidFill>
                <a:latin typeface="Arial Narrow" panose="020B0604020202020204" pitchFamily="34" charset="0"/>
                <a:ea typeface="Roboto" panose="02000000000000000000" pitchFamily="2" charset="0"/>
                <a:cs typeface="Arial Narrow" panose="020B0604020202020204" pitchFamily="34" charset="0"/>
              </a:rPr>
              <a:t>HOW CAN WE MEASURE INEQUALITY BETTER?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09B4F6-F8DC-7649-BA4F-B369BD13A4F9}"/>
              </a:ext>
            </a:extLst>
          </p:cNvPr>
          <p:cNvSpPr txBox="1"/>
          <p:nvPr/>
        </p:nvSpPr>
        <p:spPr>
          <a:xfrm>
            <a:off x="3591238" y="6476564"/>
            <a:ext cx="6178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Condensed" pitchFamily="2" charset="0"/>
                <a:cs typeface="Arial" panose="020B0604020202020204" pitchFamily="34" charset="0"/>
              </a:rPr>
              <a:t>Source: World Inequality Report,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2AFD0-D9B1-384D-B88C-0D9614ADC1ED}"/>
              </a:ext>
            </a:extLst>
          </p:cNvPr>
          <p:cNvSpPr txBox="1"/>
          <p:nvPr/>
        </p:nvSpPr>
        <p:spPr>
          <a:xfrm>
            <a:off x="1" y="3805909"/>
            <a:ext cx="35583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DE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Income at the top of the distribution is systematically under reported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B225DD-A983-D24D-9068-B8D1C4327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209" y="657444"/>
            <a:ext cx="8603416" cy="51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38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455</Words>
  <Application>Microsoft Office PowerPoint</Application>
  <PresentationFormat>Widescreen</PresentationFormat>
  <Paragraphs>107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Raleway</vt:lpstr>
      <vt:lpstr>Roboto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Lopez-Calva</dc:creator>
  <cp:lastModifiedBy>Luis Lopez-Calva</cp:lastModifiedBy>
  <cp:revision>10</cp:revision>
  <dcterms:created xsi:type="dcterms:W3CDTF">2019-04-07T15:46:51Z</dcterms:created>
  <dcterms:modified xsi:type="dcterms:W3CDTF">2019-04-08T03:28:22Z</dcterms:modified>
</cp:coreProperties>
</file>