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75" r:id="rId2"/>
    <p:sldId id="287" r:id="rId3"/>
    <p:sldId id="333" r:id="rId4"/>
    <p:sldId id="316" r:id="rId5"/>
    <p:sldId id="317" r:id="rId6"/>
    <p:sldId id="318" r:id="rId7"/>
    <p:sldId id="321" r:id="rId8"/>
    <p:sldId id="330" r:id="rId9"/>
    <p:sldId id="326" r:id="rId10"/>
    <p:sldId id="329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533" autoAdjust="0"/>
  </p:normalViewPr>
  <p:slideViewPr>
    <p:cSldViewPr>
      <p:cViewPr varScale="1">
        <p:scale>
          <a:sx n="83" d="100"/>
          <a:sy n="83" d="100"/>
        </p:scale>
        <p:origin x="150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3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B31E-2149-452F-8832-868887C23560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40E9C-C5CB-4177-AEA8-379921DBA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FAF2A-DBA6-435B-869A-9E755163556D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4955F-9224-445A-A359-253F32DF07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8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4955F-9224-445A-A359-253F32DF0724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3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17% closer to rich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4955F-9224-445A-A359-253F32DF07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5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6339840"/>
            <a:ext cx="68580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Affluence and Congruence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7162800" y="6324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8D6B2D-27C9-4D02-8AFA-52036298A69E}" type="slidenum">
              <a:rPr lang="en-US" sz="1400" smtClean="0">
                <a:latin typeface="Calibri" pitchFamily="34" charset="0"/>
              </a:rPr>
              <a:pPr algn="r"/>
              <a:t>‹#›</a:t>
            </a:fld>
            <a:r>
              <a:rPr lang="en-US" sz="1400" dirty="0" smtClean="0">
                <a:latin typeface="Calibri" pitchFamily="34" charset="0"/>
              </a:rPr>
              <a:t>/</a:t>
            </a:r>
            <a:r>
              <a:rPr lang="en-US" sz="1400" dirty="0" smtClean="0">
                <a:latin typeface="Calibri" pitchFamily="34" charset="0"/>
              </a:rPr>
              <a:t>10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6339840"/>
            <a:ext cx="68580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Legacy of Political Violence across Generations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324600" y="633984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  <a:hlinkClick r:id="rId2" action="ppaction://hlinksldjump"/>
              </a:rPr>
              <a:t>Return to TOC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530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858000" cy="20574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12954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143000" y="5486400"/>
            <a:ext cx="6858000" cy="457200"/>
          </a:xfrm>
        </p:spPr>
        <p:txBody>
          <a:bodyPr/>
          <a:lstStyle>
            <a:lvl1pPr algn="ctr">
              <a:buNone/>
              <a:defRPr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858000" cy="36576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Party Brands in Crisis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7" name="Text Placeholder 9"/>
          <p:cNvSpPr txBox="1">
            <a:spLocks/>
          </p:cNvSpPr>
          <p:nvPr userDrawn="1"/>
        </p:nvSpPr>
        <p:spPr>
          <a:xfrm>
            <a:off x="7086600" y="6324600"/>
            <a:ext cx="1600200" cy="38100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buNone/>
              <a:defRPr sz="1400"/>
            </a:lvl1pPr>
          </a:lstStyle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Pct val="76000"/>
              <a:buFont typeface="Wingdings 3"/>
              <a:buNone/>
              <a:tabLst/>
              <a:defRPr/>
            </a:pPr>
            <a:fld id="{224D41F0-792B-427F-B37B-529A2A5A8B0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274320" marR="0" lvl="0" indent="-27432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tx2">
                    <a:lumMod val="75000"/>
                  </a:schemeClr>
                </a:buClr>
                <a:buSzPct val="76000"/>
                <a:buFont typeface="Wingdings 3"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/35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>
            <a:lumMod val="75000"/>
          </a:schemeClr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2">
            <a:lumMod val="75000"/>
          </a:schemeClr>
        </a:buClr>
        <a:buSzPct val="76000"/>
        <a:buFont typeface="Courier New" pitchFamily="49" charset="0"/>
        <a:buChar char="o"/>
        <a:defRPr kumimoji="0" sz="23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854" y="762000"/>
            <a:ext cx="8196111" cy="2133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Affluence and </a:t>
            </a:r>
            <a:r>
              <a:rPr lang="en-US" sz="3600" b="1" dirty="0" smtClean="0"/>
              <a:t>Congruence</a:t>
            </a:r>
            <a:br>
              <a:rPr lang="en-US" sz="3600" b="1" dirty="0" smtClean="0"/>
            </a:br>
            <a:r>
              <a:rPr lang="en-US" sz="3600" dirty="0" smtClean="0"/>
              <a:t>Unequal </a:t>
            </a:r>
            <a:r>
              <a:rPr lang="en-US" sz="3600" dirty="0" smtClean="0"/>
              <a:t>Representation Around the World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7889" y="2400104"/>
            <a:ext cx="3971621" cy="227850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Noam Lupu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Vanderbilt University</a:t>
            </a:r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Zach Warner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Cardiff University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53000" y="4572000"/>
            <a:ext cx="3581400" cy="144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dirty="0" smtClean="0"/>
              <a:t>Notre Dame</a:t>
            </a:r>
            <a:endParaRPr lang="en-US" sz="2200" dirty="0" smtClean="0"/>
          </a:p>
          <a:p>
            <a:r>
              <a:rPr lang="en-US" sz="2200" dirty="0" smtClean="0"/>
              <a:t>April 8, </a:t>
            </a:r>
            <a:r>
              <a:rPr lang="en-US" sz="2200" dirty="0" smtClean="0"/>
              <a:t>2019</a:t>
            </a:r>
            <a:endParaRPr lang="en-US" sz="2200" dirty="0"/>
          </a:p>
        </p:txBody>
      </p:sp>
      <p:pic>
        <p:nvPicPr>
          <p:cNvPr id="2050" name="Picture 2" descr="Image result for cartoon politicians ri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4" y="2384212"/>
            <a:ext cx="42005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direction of the bias?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5" y="1295400"/>
            <a:ext cx="8110869" cy="49913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8200" y="1143000"/>
            <a:ext cx="4114800" cy="518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Representation is biased on average</a:t>
            </a:r>
          </a:p>
          <a:p>
            <a:pPr lvl="1"/>
            <a:endParaRPr lang="en-US" dirty="0"/>
          </a:p>
          <a:p>
            <a:r>
              <a:rPr lang="en-US" dirty="0" smtClean="0"/>
              <a:t>Direction seems to depend on issue</a:t>
            </a:r>
          </a:p>
          <a:p>
            <a:pPr lvl="1"/>
            <a:r>
              <a:rPr lang="en-US" dirty="0" smtClean="0"/>
              <a:t>Rich on economic issues (right)</a:t>
            </a:r>
          </a:p>
          <a:p>
            <a:pPr lvl="1"/>
            <a:r>
              <a:rPr lang="en-US" dirty="0" smtClean="0"/>
              <a:t>Poor on social issues (right)</a:t>
            </a:r>
          </a:p>
          <a:p>
            <a:endParaRPr lang="en-US" dirty="0"/>
          </a:p>
          <a:p>
            <a:r>
              <a:rPr lang="en-US" dirty="0" smtClean="0"/>
              <a:t>Reasons for these biases are not well-understood</a:t>
            </a:r>
          </a:p>
          <a:p>
            <a:pPr lvl="1"/>
            <a:r>
              <a:rPr lang="en-US" dirty="0" smtClean="0"/>
              <a:t>Structural </a:t>
            </a:r>
            <a:r>
              <a:rPr lang="en-US" dirty="0" smtClean="0"/>
              <a:t>variables (e.g., </a:t>
            </a:r>
            <a:r>
              <a:rPr lang="en-US" dirty="0" smtClean="0"/>
              <a:t>economic inequality, left </a:t>
            </a:r>
            <a:r>
              <a:rPr lang="en-US" dirty="0" smtClean="0"/>
              <a:t>government, unionization, political competition, globalization)</a:t>
            </a:r>
          </a:p>
          <a:p>
            <a:pPr lvl="1"/>
            <a:r>
              <a:rPr lang="en-US" dirty="0" smtClean="0"/>
              <a:t>Class </a:t>
            </a:r>
            <a:r>
              <a:rPr lang="en-US" dirty="0" smtClean="0"/>
              <a:t>backgrounds</a:t>
            </a:r>
            <a:endParaRPr lang="en-US" dirty="0" smtClean="0"/>
          </a:p>
          <a:p>
            <a:pPr lvl="1"/>
            <a:r>
              <a:rPr lang="en-US" dirty="0" smtClean="0"/>
              <a:t>Vote </a:t>
            </a:r>
            <a:r>
              <a:rPr lang="en-US" dirty="0" smtClean="0"/>
              <a:t>choice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2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Democracy and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684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Do elected representatives reflect the preferences of citizens?</a:t>
            </a:r>
          </a:p>
          <a:p>
            <a:endParaRPr lang="en-US" b="1" dirty="0"/>
          </a:p>
          <a:p>
            <a:r>
              <a:rPr lang="en-US" dirty="0" smtClean="0"/>
              <a:t>Pro-rich bias in the U.S. – assumed to be driven by campaign finance</a:t>
            </a:r>
          </a:p>
          <a:p>
            <a:endParaRPr lang="en-US" dirty="0"/>
          </a:p>
          <a:p>
            <a:r>
              <a:rPr lang="en-US" dirty="0" smtClean="0"/>
              <a:t>Is the U.S. exceptional?</a:t>
            </a:r>
          </a:p>
          <a:p>
            <a:pPr lvl="1"/>
            <a:r>
              <a:rPr lang="en-US" dirty="0" smtClean="0"/>
              <a:t>If not, why is there a bias?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4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684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Responsiveness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vs.</a:t>
            </a:r>
          </a:p>
          <a:p>
            <a:r>
              <a:rPr lang="en-US" dirty="0" smtClean="0"/>
              <a:t>Congruence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Dyadic representation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vs.</a:t>
            </a:r>
          </a:p>
          <a:p>
            <a:r>
              <a:rPr lang="en-US" dirty="0"/>
              <a:t>C</a:t>
            </a:r>
            <a:r>
              <a:rPr lang="en-US" dirty="0" smtClean="0"/>
              <a:t>ollective representation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305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Ideal: compare mass preferences and outcomes on all policies</a:t>
            </a:r>
          </a:p>
          <a:p>
            <a:pPr lvl="1"/>
            <a:r>
              <a:rPr lang="en-US" dirty="0" smtClean="0"/>
              <a:t>Gilens comes closest</a:t>
            </a:r>
          </a:p>
          <a:p>
            <a:pPr lvl="1"/>
            <a:r>
              <a:rPr lang="en-US" dirty="0" smtClean="0"/>
              <a:t>Bartels compares median voter ideology to Senator NOMINATE</a:t>
            </a:r>
          </a:p>
          <a:p>
            <a:pPr lvl="1"/>
            <a:r>
              <a:rPr lang="en-US" dirty="0" smtClean="0"/>
              <a:t>Not available comparatively</a:t>
            </a:r>
          </a:p>
          <a:p>
            <a:pPr lvl="1"/>
            <a:endParaRPr lang="en-US" dirty="0"/>
          </a:p>
          <a:p>
            <a:r>
              <a:rPr lang="en-US" dirty="0" smtClean="0"/>
              <a:t>Compare elite and mass survey responses</a:t>
            </a:r>
          </a:p>
          <a:p>
            <a:pPr lvl="1"/>
            <a:r>
              <a:rPr lang="en-US" dirty="0" smtClean="0"/>
              <a:t>Elite responses correlate with behavior (esp. unconstrained)</a:t>
            </a:r>
          </a:p>
          <a:p>
            <a:pPr lvl="1"/>
            <a:r>
              <a:rPr lang="en-US" dirty="0" smtClean="0"/>
              <a:t>Congruence itself matters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76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Every available legislator/candidate survey with left-right ideology question</a:t>
            </a:r>
          </a:p>
          <a:p>
            <a:endParaRPr lang="en-US" dirty="0"/>
          </a:p>
          <a:p>
            <a:r>
              <a:rPr lang="en-US" dirty="0" smtClean="0"/>
              <a:t>Match to mass survey in the same country-year</a:t>
            </a:r>
          </a:p>
          <a:p>
            <a:endParaRPr lang="en-US" dirty="0"/>
          </a:p>
          <a:p>
            <a:r>
              <a:rPr lang="en-US" dirty="0" smtClean="0"/>
              <a:t>90,000 elite observations, 3.9 million mass observations</a:t>
            </a:r>
          </a:p>
          <a:p>
            <a:endParaRPr lang="en-US" dirty="0"/>
          </a:p>
          <a:p>
            <a:r>
              <a:rPr lang="en-US" dirty="0" smtClean="0"/>
              <a:t>563 country-years across 52 countries / 30 years</a:t>
            </a:r>
          </a:p>
          <a:p>
            <a:pPr lvl="1"/>
            <a:r>
              <a:rPr lang="en-US" dirty="0" smtClean="0"/>
              <a:t>Mostly Europe and Latin America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2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Construct mass-elite dyads</a:t>
            </a:r>
          </a:p>
          <a:p>
            <a:pPr lvl="1"/>
            <a:r>
              <a:rPr lang="en-US" dirty="0" smtClean="0"/>
              <a:t>99 million observations, 3.9 million random effects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 alternatives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Drop random effects and use IWLS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Bootstrap estimates of uncertainty by taking 250 samples of 50K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EMD: Lupu, Selios, and Warner (2017)</a:t>
            </a:r>
          </a:p>
          <a:p>
            <a:endParaRPr lang="en-US" dirty="0"/>
          </a:p>
          <a:p>
            <a:r>
              <a:rPr lang="en-US" dirty="0" smtClean="0"/>
              <a:t>Compute for mass quintile of affluence (material wealth, income, occupation)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Affluence bias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219200"/>
            <a:ext cx="6324600" cy="505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left and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Left-right measures collapse lots of issues</a:t>
            </a:r>
          </a:p>
          <a:p>
            <a:endParaRPr lang="en-US" dirty="0"/>
          </a:p>
          <a:p>
            <a:r>
              <a:rPr lang="en-US" dirty="0" smtClean="0"/>
              <a:t>High rates of non-response to left-right questions</a:t>
            </a:r>
          </a:p>
          <a:p>
            <a:endParaRPr lang="en-US" dirty="0"/>
          </a:p>
          <a:p>
            <a:r>
              <a:rPr lang="en-US" dirty="0" smtClean="0"/>
              <a:t>LAPOP-PELA data</a:t>
            </a:r>
          </a:p>
          <a:p>
            <a:pPr lvl="1"/>
            <a:r>
              <a:rPr lang="en-US" dirty="0" smtClean="0"/>
              <a:t>Identical issue questions</a:t>
            </a:r>
          </a:p>
          <a:p>
            <a:pPr lvl="1"/>
            <a:r>
              <a:rPr lang="en-US" dirty="0" smtClean="0"/>
              <a:t>2010, 2012, 2014 waves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5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by issue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7" y="1447800"/>
            <a:ext cx="755332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12815</TotalTime>
  <Words>311</Words>
  <Application>Microsoft Office PowerPoint</Application>
  <PresentationFormat>On-screen Show (4:3)</PresentationFormat>
  <Paragraphs>77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Courier New</vt:lpstr>
      <vt:lpstr>Gill Sans MT</vt:lpstr>
      <vt:lpstr>Wingdings</vt:lpstr>
      <vt:lpstr>Wingdings 3</vt:lpstr>
      <vt:lpstr>Origin</vt:lpstr>
      <vt:lpstr>Affluence and Congruence Unequal Representation Around the World</vt:lpstr>
      <vt:lpstr>Democracy and representation</vt:lpstr>
      <vt:lpstr>What is representation?</vt:lpstr>
      <vt:lpstr>How would we know?</vt:lpstr>
      <vt:lpstr>Data</vt:lpstr>
      <vt:lpstr>Aggregate analysis</vt:lpstr>
      <vt:lpstr>Affluence bias</vt:lpstr>
      <vt:lpstr>Beyond left and right</vt:lpstr>
      <vt:lpstr>Bias by issue area</vt:lpstr>
      <vt:lpstr>What is the direction of the bias?</vt:lpstr>
      <vt:lpstr>Summary of 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 Brands and Partisanship</dc:title>
  <dc:creator>Noam Lupu</dc:creator>
  <cp:lastModifiedBy>Lupu, Noam</cp:lastModifiedBy>
  <cp:revision>969</cp:revision>
  <dcterms:created xsi:type="dcterms:W3CDTF">2010-03-22T15:38:47Z</dcterms:created>
  <dcterms:modified xsi:type="dcterms:W3CDTF">2019-04-08T02:08:48Z</dcterms:modified>
</cp:coreProperties>
</file>