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92" r:id="rId2"/>
    <p:sldId id="388" r:id="rId3"/>
    <p:sldId id="389" r:id="rId4"/>
    <p:sldId id="417" r:id="rId5"/>
    <p:sldId id="415" r:id="rId6"/>
    <p:sldId id="418" r:id="rId7"/>
    <p:sldId id="333" r:id="rId8"/>
    <p:sldId id="332" r:id="rId9"/>
    <p:sldId id="331" r:id="rId10"/>
    <p:sldId id="327" r:id="rId11"/>
    <p:sldId id="386" r:id="rId12"/>
    <p:sldId id="334" r:id="rId13"/>
    <p:sldId id="337" r:id="rId14"/>
    <p:sldId id="384" r:id="rId15"/>
    <p:sldId id="306" r:id="rId16"/>
    <p:sldId id="301" r:id="rId17"/>
    <p:sldId id="300" r:id="rId18"/>
    <p:sldId id="387" r:id="rId19"/>
    <p:sldId id="307" r:id="rId20"/>
    <p:sldId id="326" r:id="rId21"/>
    <p:sldId id="335" r:id="rId22"/>
    <p:sldId id="385" r:id="rId23"/>
    <p:sldId id="329" r:id="rId24"/>
    <p:sldId id="336" r:id="rId25"/>
    <p:sldId id="419"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C7D4"/>
    <a:srgbClr val="23467D"/>
    <a:srgbClr val="AACE27"/>
    <a:srgbClr val="7EC453"/>
    <a:srgbClr val="F14E26"/>
    <a:srgbClr val="F14F27"/>
    <a:srgbClr val="BBDE29"/>
    <a:srgbClr val="9DEF67"/>
    <a:srgbClr val="DA1F06"/>
    <a:srgbClr val="7A0C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26" autoAdjust="0"/>
    <p:restoredTop sz="67239" autoAdjust="0"/>
  </p:normalViewPr>
  <p:slideViewPr>
    <p:cSldViewPr snapToGrid="0" snapToObjects="1">
      <p:cViewPr varScale="1">
        <p:scale>
          <a:sx n="72" d="100"/>
          <a:sy n="72" d="100"/>
        </p:scale>
        <p:origin x="1880" y="192"/>
      </p:cViewPr>
      <p:guideLst>
        <p:guide orient="horz" pos="2160"/>
        <p:guide pos="3840"/>
      </p:guideLst>
    </p:cSldViewPr>
  </p:slideViewPr>
  <p:outlineViewPr>
    <p:cViewPr>
      <p:scale>
        <a:sx n="33" d="100"/>
        <a:sy n="33" d="100"/>
      </p:scale>
      <p:origin x="-40" y="0"/>
    </p:cViewPr>
  </p:outlin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dLbls>
            <c:spPr>
              <a:noFill/>
              <a:ln>
                <a:noFill/>
              </a:ln>
              <a:effectLst/>
            </c:spPr>
            <c:txPr>
              <a:bodyPr/>
              <a:lstStyle/>
              <a:p>
                <a:pPr>
                  <a:defRPr sz="12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Labor income</c:v>
                </c:pt>
                <c:pt idx="1">
                  <c:v>Transfers</c:v>
                </c:pt>
                <c:pt idx="2">
                  <c:v>Other non-labor income</c:v>
                </c:pt>
                <c:pt idx="3">
                  <c:v>Pensions</c:v>
                </c:pt>
                <c:pt idx="4">
                  <c:v>Capital</c:v>
                </c:pt>
              </c:strCache>
            </c:strRef>
          </c:cat>
          <c:val>
            <c:numRef>
              <c:f>Sheet1!$B$2:$B$6</c:f>
              <c:numCache>
                <c:formatCode>General</c:formatCode>
                <c:ptCount val="5"/>
                <c:pt idx="0">
                  <c:v>62</c:v>
                </c:pt>
                <c:pt idx="1">
                  <c:v>17</c:v>
                </c:pt>
                <c:pt idx="2">
                  <c:v>15</c:v>
                </c:pt>
                <c:pt idx="3">
                  <c:v>2</c:v>
                </c:pt>
                <c:pt idx="4">
                  <c:v>4</c:v>
                </c:pt>
              </c:numCache>
            </c:numRef>
          </c:val>
          <c:extLst>
            <c:ext xmlns:c16="http://schemas.microsoft.com/office/drawing/2014/chart" uri="{C3380CC4-5D6E-409C-BE32-E72D297353CC}">
              <c16:uniqueId val="{00000000-558E-0140-B634-F72334C912FF}"/>
            </c:ext>
          </c:extLst>
        </c:ser>
        <c:dLbls>
          <c:showLegendKey val="0"/>
          <c:showVal val="0"/>
          <c:showCatName val="0"/>
          <c:showSerName val="0"/>
          <c:showPercent val="1"/>
          <c:showBubbleSize val="0"/>
          <c:showLeaderLines val="1"/>
        </c:dLbls>
        <c:firstSliceAng val="0"/>
        <c:holeSize val="50"/>
      </c:doughnutChart>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309B34-7FB9-0D4A-9A0C-1B92BA69C05B}" type="doc">
      <dgm:prSet loTypeId="urn:microsoft.com/office/officeart/2005/8/layout/matrix3" loCatId="matrix" qsTypeId="urn:microsoft.com/office/officeart/2005/8/quickstyle/simple4" qsCatId="simple" csTypeId="urn:microsoft.com/office/officeart/2005/8/colors/colorful5" csCatId="colorful" phldr="1"/>
      <dgm:spPr/>
      <dgm:t>
        <a:bodyPr/>
        <a:lstStyle/>
        <a:p>
          <a:endParaRPr lang="en-US"/>
        </a:p>
      </dgm:t>
    </dgm:pt>
    <dgm:pt modelId="{3AAAC8B9-7219-3141-807A-AD768F5BF814}">
      <dgm:prSet phldrT="[Text]" custT="1"/>
      <dgm:spPr>
        <a:solidFill>
          <a:srgbClr val="23467D"/>
        </a:solidFill>
      </dgm:spPr>
      <dgm:t>
        <a:bodyPr/>
        <a:lstStyle/>
        <a:p>
          <a:r>
            <a:rPr lang="en-US" sz="2900" dirty="0"/>
            <a:t>Access</a:t>
          </a:r>
        </a:p>
      </dgm:t>
    </dgm:pt>
    <dgm:pt modelId="{73A04792-D121-8745-A77E-1FCE70123E74}" type="parTrans" cxnId="{E637DEB8-43BD-8647-9BDD-7C678BA21F22}">
      <dgm:prSet/>
      <dgm:spPr/>
      <dgm:t>
        <a:bodyPr/>
        <a:lstStyle/>
        <a:p>
          <a:endParaRPr lang="en-US"/>
        </a:p>
      </dgm:t>
    </dgm:pt>
    <dgm:pt modelId="{C8CE1227-EF5E-384C-A241-4B71DA36B264}" type="sibTrans" cxnId="{E637DEB8-43BD-8647-9BDD-7C678BA21F22}">
      <dgm:prSet/>
      <dgm:spPr/>
      <dgm:t>
        <a:bodyPr/>
        <a:lstStyle/>
        <a:p>
          <a:endParaRPr lang="en-US"/>
        </a:p>
      </dgm:t>
    </dgm:pt>
    <dgm:pt modelId="{BEB49DD0-279F-9440-9F5C-A0DBF059D6C0}">
      <dgm:prSet phldrT="[Text]" custT="1"/>
      <dgm:spPr>
        <a:solidFill>
          <a:srgbClr val="AACE27"/>
        </a:solidFill>
      </dgm:spPr>
      <dgm:t>
        <a:bodyPr/>
        <a:lstStyle/>
        <a:p>
          <a:r>
            <a:rPr lang="en-US" sz="2900" dirty="0"/>
            <a:t>Funding</a:t>
          </a:r>
        </a:p>
      </dgm:t>
    </dgm:pt>
    <dgm:pt modelId="{D73C1619-FA6D-E74D-80FC-E651B10FFB80}" type="parTrans" cxnId="{92A4CF62-A99B-0B43-A9D0-EA4C929F007A}">
      <dgm:prSet/>
      <dgm:spPr/>
      <dgm:t>
        <a:bodyPr/>
        <a:lstStyle/>
        <a:p>
          <a:endParaRPr lang="en-US"/>
        </a:p>
      </dgm:t>
    </dgm:pt>
    <dgm:pt modelId="{61AAC2DA-B745-DF4F-983D-3EB5A2C29C6B}" type="sibTrans" cxnId="{92A4CF62-A99B-0B43-A9D0-EA4C929F007A}">
      <dgm:prSet/>
      <dgm:spPr/>
      <dgm:t>
        <a:bodyPr/>
        <a:lstStyle/>
        <a:p>
          <a:endParaRPr lang="en-US"/>
        </a:p>
      </dgm:t>
    </dgm:pt>
    <dgm:pt modelId="{2E1F30B7-B245-8443-A751-92F15BC5C80F}">
      <dgm:prSet phldrT="[Text]" custT="1"/>
      <dgm:spPr>
        <a:solidFill>
          <a:srgbClr val="7EC453"/>
        </a:solidFill>
      </dgm:spPr>
      <dgm:t>
        <a:bodyPr/>
        <a:lstStyle/>
        <a:p>
          <a:r>
            <a:rPr lang="en-US" sz="2900" dirty="0"/>
            <a:t>Benefits</a:t>
          </a:r>
        </a:p>
      </dgm:t>
    </dgm:pt>
    <dgm:pt modelId="{D5E4E6C6-8B8A-8649-8ED6-0E6A84313220}" type="parTrans" cxnId="{C3416234-AFF3-EA4D-9EAB-FF1930350B0F}">
      <dgm:prSet/>
      <dgm:spPr/>
      <dgm:t>
        <a:bodyPr/>
        <a:lstStyle/>
        <a:p>
          <a:endParaRPr lang="en-US"/>
        </a:p>
      </dgm:t>
    </dgm:pt>
    <dgm:pt modelId="{C416F1F3-4758-A642-AB8F-27991AE1E20A}" type="sibTrans" cxnId="{C3416234-AFF3-EA4D-9EAB-FF1930350B0F}">
      <dgm:prSet/>
      <dgm:spPr/>
      <dgm:t>
        <a:bodyPr/>
        <a:lstStyle/>
        <a:p>
          <a:endParaRPr lang="en-US"/>
        </a:p>
      </dgm:t>
    </dgm:pt>
    <dgm:pt modelId="{A850DD9A-01D3-ED4C-919E-CE4C1C5A19B8}">
      <dgm:prSet phldrT="[Text]" custT="1"/>
      <dgm:spPr>
        <a:solidFill>
          <a:srgbClr val="54C7D4"/>
        </a:solidFill>
      </dgm:spPr>
      <dgm:t>
        <a:bodyPr/>
        <a:lstStyle/>
        <a:p>
          <a:r>
            <a:rPr lang="en-US" sz="2900" dirty="0"/>
            <a:t>Providers</a:t>
          </a:r>
        </a:p>
      </dgm:t>
    </dgm:pt>
    <dgm:pt modelId="{0B78088F-F107-4846-89B1-2D5AB6FA8145}" type="parTrans" cxnId="{71BFA49A-56BC-9B40-A386-9458E5713E5D}">
      <dgm:prSet/>
      <dgm:spPr/>
      <dgm:t>
        <a:bodyPr/>
        <a:lstStyle/>
        <a:p>
          <a:endParaRPr lang="en-US"/>
        </a:p>
      </dgm:t>
    </dgm:pt>
    <dgm:pt modelId="{2C7C7CC7-9D00-BB4C-8D73-5031D01A2D3A}" type="sibTrans" cxnId="{71BFA49A-56BC-9B40-A386-9458E5713E5D}">
      <dgm:prSet/>
      <dgm:spPr/>
      <dgm:t>
        <a:bodyPr/>
        <a:lstStyle/>
        <a:p>
          <a:endParaRPr lang="en-US"/>
        </a:p>
      </dgm:t>
    </dgm:pt>
    <dgm:pt modelId="{5E7EBCA5-C568-5C45-BE65-D85AA7588D1E}">
      <dgm:prSet phldrT="[Text]"/>
      <dgm:spPr/>
      <dgm:t>
        <a:bodyPr/>
        <a:lstStyle/>
        <a:p>
          <a:endParaRPr lang="en-US"/>
        </a:p>
      </dgm:t>
    </dgm:pt>
    <dgm:pt modelId="{0A7C500D-878E-E841-811A-4CFC6BAF5EDB}" type="parTrans" cxnId="{6C902611-8FF7-3747-86AE-AF6681D0A74F}">
      <dgm:prSet/>
      <dgm:spPr/>
      <dgm:t>
        <a:bodyPr/>
        <a:lstStyle/>
        <a:p>
          <a:endParaRPr lang="en-US"/>
        </a:p>
      </dgm:t>
    </dgm:pt>
    <dgm:pt modelId="{85F79ACD-A693-A64F-8CE7-FE109DE47995}" type="sibTrans" cxnId="{6C902611-8FF7-3747-86AE-AF6681D0A74F}">
      <dgm:prSet/>
      <dgm:spPr/>
      <dgm:t>
        <a:bodyPr/>
        <a:lstStyle/>
        <a:p>
          <a:endParaRPr lang="en-US"/>
        </a:p>
      </dgm:t>
    </dgm:pt>
    <dgm:pt modelId="{E8F31174-99AF-4D47-8C9F-C6180D7B8A31}" type="pres">
      <dgm:prSet presAssocID="{FA309B34-7FB9-0D4A-9A0C-1B92BA69C05B}" presName="matrix" presStyleCnt="0">
        <dgm:presLayoutVars>
          <dgm:chMax val="1"/>
          <dgm:dir/>
          <dgm:resizeHandles val="exact"/>
        </dgm:presLayoutVars>
      </dgm:prSet>
      <dgm:spPr/>
    </dgm:pt>
    <dgm:pt modelId="{59B15996-54D2-504E-B4CC-3268C5180BE2}" type="pres">
      <dgm:prSet presAssocID="{FA309B34-7FB9-0D4A-9A0C-1B92BA69C05B}" presName="diamond" presStyleLbl="bgShp" presStyleIdx="0" presStyleCnt="1"/>
      <dgm:spPr/>
    </dgm:pt>
    <dgm:pt modelId="{3330983F-4DA6-6040-8EAF-52E3BC5A1DFE}" type="pres">
      <dgm:prSet presAssocID="{FA309B34-7FB9-0D4A-9A0C-1B92BA69C05B}" presName="quad1" presStyleLbl="node1" presStyleIdx="0" presStyleCnt="4">
        <dgm:presLayoutVars>
          <dgm:chMax val="0"/>
          <dgm:chPref val="0"/>
          <dgm:bulletEnabled val="1"/>
        </dgm:presLayoutVars>
      </dgm:prSet>
      <dgm:spPr/>
    </dgm:pt>
    <dgm:pt modelId="{32E57FA1-97DC-2C4A-A9A4-A9CEAFF67FF2}" type="pres">
      <dgm:prSet presAssocID="{FA309B34-7FB9-0D4A-9A0C-1B92BA69C05B}" presName="quad2" presStyleLbl="node1" presStyleIdx="1" presStyleCnt="4">
        <dgm:presLayoutVars>
          <dgm:chMax val="0"/>
          <dgm:chPref val="0"/>
          <dgm:bulletEnabled val="1"/>
        </dgm:presLayoutVars>
      </dgm:prSet>
      <dgm:spPr/>
    </dgm:pt>
    <dgm:pt modelId="{5785CCF9-520C-CC42-9360-663E0FEA8E35}" type="pres">
      <dgm:prSet presAssocID="{FA309B34-7FB9-0D4A-9A0C-1B92BA69C05B}" presName="quad3" presStyleLbl="node1" presStyleIdx="2" presStyleCnt="4">
        <dgm:presLayoutVars>
          <dgm:chMax val="0"/>
          <dgm:chPref val="0"/>
          <dgm:bulletEnabled val="1"/>
        </dgm:presLayoutVars>
      </dgm:prSet>
      <dgm:spPr/>
    </dgm:pt>
    <dgm:pt modelId="{EF425F54-9695-1D47-87AD-5FF743C88E54}" type="pres">
      <dgm:prSet presAssocID="{FA309B34-7FB9-0D4A-9A0C-1B92BA69C05B}" presName="quad4" presStyleLbl="node1" presStyleIdx="3" presStyleCnt="4">
        <dgm:presLayoutVars>
          <dgm:chMax val="0"/>
          <dgm:chPref val="0"/>
          <dgm:bulletEnabled val="1"/>
        </dgm:presLayoutVars>
      </dgm:prSet>
      <dgm:spPr/>
    </dgm:pt>
  </dgm:ptLst>
  <dgm:cxnLst>
    <dgm:cxn modelId="{99D3B310-8D33-1743-B95D-C030AE44C397}" type="presOf" srcId="{FA309B34-7FB9-0D4A-9A0C-1B92BA69C05B}" destId="{E8F31174-99AF-4D47-8C9F-C6180D7B8A31}" srcOrd="0" destOrd="0" presId="urn:microsoft.com/office/officeart/2005/8/layout/matrix3"/>
    <dgm:cxn modelId="{6C902611-8FF7-3747-86AE-AF6681D0A74F}" srcId="{FA309B34-7FB9-0D4A-9A0C-1B92BA69C05B}" destId="{5E7EBCA5-C568-5C45-BE65-D85AA7588D1E}" srcOrd="4" destOrd="0" parTransId="{0A7C500D-878E-E841-811A-4CFC6BAF5EDB}" sibTransId="{85F79ACD-A693-A64F-8CE7-FE109DE47995}"/>
    <dgm:cxn modelId="{C3416234-AFF3-EA4D-9EAB-FF1930350B0F}" srcId="{FA309B34-7FB9-0D4A-9A0C-1B92BA69C05B}" destId="{2E1F30B7-B245-8443-A751-92F15BC5C80F}" srcOrd="2" destOrd="0" parTransId="{D5E4E6C6-8B8A-8649-8ED6-0E6A84313220}" sibTransId="{C416F1F3-4758-A642-AB8F-27991AE1E20A}"/>
    <dgm:cxn modelId="{92A4CF62-A99B-0B43-A9D0-EA4C929F007A}" srcId="{FA309B34-7FB9-0D4A-9A0C-1B92BA69C05B}" destId="{BEB49DD0-279F-9440-9F5C-A0DBF059D6C0}" srcOrd="1" destOrd="0" parTransId="{D73C1619-FA6D-E74D-80FC-E651B10FFB80}" sibTransId="{61AAC2DA-B745-DF4F-983D-3EB5A2C29C6B}"/>
    <dgm:cxn modelId="{E8D3AE65-E92E-C443-AE17-63495FA39441}" type="presOf" srcId="{A850DD9A-01D3-ED4C-919E-CE4C1C5A19B8}" destId="{EF425F54-9695-1D47-87AD-5FF743C88E54}" srcOrd="0" destOrd="0" presId="urn:microsoft.com/office/officeart/2005/8/layout/matrix3"/>
    <dgm:cxn modelId="{2BEA1994-1577-A040-BB78-6A6F15BA3490}" type="presOf" srcId="{BEB49DD0-279F-9440-9F5C-A0DBF059D6C0}" destId="{32E57FA1-97DC-2C4A-A9A4-A9CEAFF67FF2}" srcOrd="0" destOrd="0" presId="urn:microsoft.com/office/officeart/2005/8/layout/matrix3"/>
    <dgm:cxn modelId="{71BFA49A-56BC-9B40-A386-9458E5713E5D}" srcId="{FA309B34-7FB9-0D4A-9A0C-1B92BA69C05B}" destId="{A850DD9A-01D3-ED4C-919E-CE4C1C5A19B8}" srcOrd="3" destOrd="0" parTransId="{0B78088F-F107-4846-89B1-2D5AB6FA8145}" sibTransId="{2C7C7CC7-9D00-BB4C-8D73-5031D01A2D3A}"/>
    <dgm:cxn modelId="{E637DEB8-43BD-8647-9BDD-7C678BA21F22}" srcId="{FA309B34-7FB9-0D4A-9A0C-1B92BA69C05B}" destId="{3AAAC8B9-7219-3141-807A-AD768F5BF814}" srcOrd="0" destOrd="0" parTransId="{73A04792-D121-8745-A77E-1FCE70123E74}" sibTransId="{C8CE1227-EF5E-384C-A241-4B71DA36B264}"/>
    <dgm:cxn modelId="{6C9F64DE-D2CA-CB41-A022-0B31EA6ADB30}" type="presOf" srcId="{2E1F30B7-B245-8443-A751-92F15BC5C80F}" destId="{5785CCF9-520C-CC42-9360-663E0FEA8E35}" srcOrd="0" destOrd="0" presId="urn:microsoft.com/office/officeart/2005/8/layout/matrix3"/>
    <dgm:cxn modelId="{8AC783F6-4FBF-A84E-BFA6-981C029910F3}" type="presOf" srcId="{3AAAC8B9-7219-3141-807A-AD768F5BF814}" destId="{3330983F-4DA6-6040-8EAF-52E3BC5A1DFE}" srcOrd="0" destOrd="0" presId="urn:microsoft.com/office/officeart/2005/8/layout/matrix3"/>
    <dgm:cxn modelId="{37DC4D64-93E0-9A43-AF33-FB7A9E72AF9B}" type="presParOf" srcId="{E8F31174-99AF-4D47-8C9F-C6180D7B8A31}" destId="{59B15996-54D2-504E-B4CC-3268C5180BE2}" srcOrd="0" destOrd="0" presId="urn:microsoft.com/office/officeart/2005/8/layout/matrix3"/>
    <dgm:cxn modelId="{EEDDB1DF-8E6D-574E-91D6-B79305C2AEB9}" type="presParOf" srcId="{E8F31174-99AF-4D47-8C9F-C6180D7B8A31}" destId="{3330983F-4DA6-6040-8EAF-52E3BC5A1DFE}" srcOrd="1" destOrd="0" presId="urn:microsoft.com/office/officeart/2005/8/layout/matrix3"/>
    <dgm:cxn modelId="{06A7F953-D5FA-5C4D-BBC6-9E5169B3DB0F}" type="presParOf" srcId="{E8F31174-99AF-4D47-8C9F-C6180D7B8A31}" destId="{32E57FA1-97DC-2C4A-A9A4-A9CEAFF67FF2}" srcOrd="2" destOrd="0" presId="urn:microsoft.com/office/officeart/2005/8/layout/matrix3"/>
    <dgm:cxn modelId="{0D8FBF09-0575-8B4D-92A0-08B89CDFC2B6}" type="presParOf" srcId="{E8F31174-99AF-4D47-8C9F-C6180D7B8A31}" destId="{5785CCF9-520C-CC42-9360-663E0FEA8E35}" srcOrd="3" destOrd="0" presId="urn:microsoft.com/office/officeart/2005/8/layout/matrix3"/>
    <dgm:cxn modelId="{7B2AA2F3-A69D-D446-A436-7896B0A9B097}" type="presParOf" srcId="{E8F31174-99AF-4D47-8C9F-C6180D7B8A31}" destId="{EF425F54-9695-1D47-87AD-5FF743C88E5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0F47C8-C086-6246-9872-A96282EF6D20}" type="doc">
      <dgm:prSet loTypeId="urn:microsoft.com/office/officeart/2005/8/layout/pList2" loCatId="" qsTypeId="urn:microsoft.com/office/officeart/2005/8/quickstyle/simple4" qsCatId="simple" csTypeId="urn:microsoft.com/office/officeart/2005/8/colors/colorful4" csCatId="colorful" phldr="1"/>
      <dgm:spPr/>
    </dgm:pt>
    <dgm:pt modelId="{59512A3D-7D8F-3A40-BCCD-908C857EFA02}">
      <dgm:prSet phldrT="[Text]"/>
      <dgm:spPr>
        <a:solidFill>
          <a:srgbClr val="54C7D4"/>
        </a:solidFill>
      </dgm:spPr>
      <dgm:t>
        <a:bodyPr/>
        <a:lstStyle/>
        <a:p>
          <a:r>
            <a:rPr lang="en-US" dirty="0"/>
            <a:t>Fragmentation of providers with low market alternative</a:t>
          </a:r>
        </a:p>
      </dgm:t>
    </dgm:pt>
    <dgm:pt modelId="{7464A746-B218-AE4C-A95C-D31F57B41F8C}" type="parTrans" cxnId="{D724BD69-664A-564D-959A-938E1ECBFAB9}">
      <dgm:prSet/>
      <dgm:spPr/>
      <dgm:t>
        <a:bodyPr/>
        <a:lstStyle/>
        <a:p>
          <a:endParaRPr lang="en-US"/>
        </a:p>
      </dgm:t>
    </dgm:pt>
    <dgm:pt modelId="{213E0A97-7B29-8843-B66D-0E1169491767}" type="sibTrans" cxnId="{D724BD69-664A-564D-959A-938E1ECBFAB9}">
      <dgm:prSet/>
      <dgm:spPr/>
      <dgm:t>
        <a:bodyPr/>
        <a:lstStyle/>
        <a:p>
          <a:endParaRPr lang="en-US"/>
        </a:p>
      </dgm:t>
    </dgm:pt>
    <dgm:pt modelId="{E676E2FC-34F1-5943-8FE5-175903A79088}">
      <dgm:prSet phldrT="[Text]"/>
      <dgm:spPr>
        <a:solidFill>
          <a:srgbClr val="23467D"/>
        </a:solidFill>
      </dgm:spPr>
      <dgm:t>
        <a:bodyPr/>
        <a:lstStyle/>
        <a:p>
          <a:r>
            <a:rPr lang="en-US" dirty="0"/>
            <a:t>Low fragmentation with small market alternative</a:t>
          </a:r>
        </a:p>
      </dgm:t>
    </dgm:pt>
    <dgm:pt modelId="{6E818DF8-2AA6-B342-AF62-7E34D00C09C4}" type="parTrans" cxnId="{35425BD7-1B80-4844-9608-F7F09279617F}">
      <dgm:prSet/>
      <dgm:spPr/>
      <dgm:t>
        <a:bodyPr/>
        <a:lstStyle/>
        <a:p>
          <a:endParaRPr lang="en-US"/>
        </a:p>
      </dgm:t>
    </dgm:pt>
    <dgm:pt modelId="{2574CB05-EDDC-3C46-8E36-E5D722EC445E}" type="sibTrans" cxnId="{35425BD7-1B80-4844-9608-F7F09279617F}">
      <dgm:prSet/>
      <dgm:spPr/>
      <dgm:t>
        <a:bodyPr/>
        <a:lstStyle/>
        <a:p>
          <a:endParaRPr lang="en-US"/>
        </a:p>
      </dgm:t>
    </dgm:pt>
    <dgm:pt modelId="{EE4DE033-57DA-5C4D-B9DD-B68E377ED9FE}" type="pres">
      <dgm:prSet presAssocID="{770F47C8-C086-6246-9872-A96282EF6D20}" presName="Name0" presStyleCnt="0">
        <dgm:presLayoutVars>
          <dgm:dir/>
          <dgm:resizeHandles val="exact"/>
        </dgm:presLayoutVars>
      </dgm:prSet>
      <dgm:spPr/>
    </dgm:pt>
    <dgm:pt modelId="{FC7E2509-118F-DA42-B418-0000E60B03C6}" type="pres">
      <dgm:prSet presAssocID="{770F47C8-C086-6246-9872-A96282EF6D20}" presName="bkgdShp" presStyleLbl="alignAccFollowNode1" presStyleIdx="0" presStyleCnt="1" custLinFactNeighborX="-24699" custLinFactNeighborY="-7280"/>
      <dgm:spPr>
        <a:solidFill>
          <a:schemeClr val="bg2"/>
        </a:solidFill>
      </dgm:spPr>
    </dgm:pt>
    <dgm:pt modelId="{1E60647D-B124-514D-B01E-9FD84777C7FE}" type="pres">
      <dgm:prSet presAssocID="{770F47C8-C086-6246-9872-A96282EF6D20}" presName="linComp" presStyleCnt="0"/>
      <dgm:spPr/>
    </dgm:pt>
    <dgm:pt modelId="{25F79FB6-9323-AE4E-BC54-C5AC8CC4E74B}" type="pres">
      <dgm:prSet presAssocID="{59512A3D-7D8F-3A40-BCCD-908C857EFA02}" presName="compNode" presStyleCnt="0"/>
      <dgm:spPr/>
    </dgm:pt>
    <dgm:pt modelId="{40FAECA3-267B-5840-994E-88953DA98FDA}" type="pres">
      <dgm:prSet presAssocID="{59512A3D-7D8F-3A40-BCCD-908C857EFA02}" presName="node" presStyleLbl="node1" presStyleIdx="0" presStyleCnt="2">
        <dgm:presLayoutVars>
          <dgm:bulletEnabled val="1"/>
        </dgm:presLayoutVars>
      </dgm:prSet>
      <dgm:spPr/>
    </dgm:pt>
    <dgm:pt modelId="{B3F30AAC-3653-F347-A89F-BC54D579ABED}" type="pres">
      <dgm:prSet presAssocID="{59512A3D-7D8F-3A40-BCCD-908C857EFA02}" presName="invisiNode" presStyleLbl="node1" presStyleIdx="0" presStyleCnt="2"/>
      <dgm:spPr/>
    </dgm:pt>
    <dgm:pt modelId="{4E7C8D7F-80E4-9444-94FC-9347B18C215B}" type="pres">
      <dgm:prSet presAssocID="{59512A3D-7D8F-3A40-BCCD-908C857EFA02}"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CCC209BC-AAE6-AC4C-831C-8F123024F695}" type="pres">
      <dgm:prSet presAssocID="{213E0A97-7B29-8843-B66D-0E1169491767}" presName="sibTrans" presStyleLbl="sibTrans2D1" presStyleIdx="0" presStyleCnt="0"/>
      <dgm:spPr/>
    </dgm:pt>
    <dgm:pt modelId="{BED8F6CC-E8C4-A641-AFFB-DF3AE4FB3BB2}" type="pres">
      <dgm:prSet presAssocID="{E676E2FC-34F1-5943-8FE5-175903A79088}" presName="compNode" presStyleCnt="0"/>
      <dgm:spPr/>
    </dgm:pt>
    <dgm:pt modelId="{BA4B3732-0A6A-FF43-9E7E-FC722E90C2EE}" type="pres">
      <dgm:prSet presAssocID="{E676E2FC-34F1-5943-8FE5-175903A79088}" presName="node" presStyleLbl="node1" presStyleIdx="1" presStyleCnt="2">
        <dgm:presLayoutVars>
          <dgm:bulletEnabled val="1"/>
        </dgm:presLayoutVars>
      </dgm:prSet>
      <dgm:spPr/>
    </dgm:pt>
    <dgm:pt modelId="{DD955D3A-356E-2548-AAF8-905D74235435}" type="pres">
      <dgm:prSet presAssocID="{E676E2FC-34F1-5943-8FE5-175903A79088}" presName="invisiNode" presStyleLbl="node1" presStyleIdx="1" presStyleCnt="2"/>
      <dgm:spPr/>
    </dgm:pt>
    <dgm:pt modelId="{C2F77F85-66F9-3C4E-A960-94C5E91843CC}" type="pres">
      <dgm:prSet presAssocID="{E676E2FC-34F1-5943-8FE5-175903A79088}"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Lst>
  <dgm:cxnLst>
    <dgm:cxn modelId="{A1D3B137-927D-D743-A145-1BE47215E009}" type="presOf" srcId="{770F47C8-C086-6246-9872-A96282EF6D20}" destId="{EE4DE033-57DA-5C4D-B9DD-B68E377ED9FE}" srcOrd="0" destOrd="0" presId="urn:microsoft.com/office/officeart/2005/8/layout/pList2"/>
    <dgm:cxn modelId="{3C8ED93B-92D5-F848-8FA5-90AFB6250487}" type="presOf" srcId="{59512A3D-7D8F-3A40-BCCD-908C857EFA02}" destId="{40FAECA3-267B-5840-994E-88953DA98FDA}" srcOrd="0" destOrd="0" presId="urn:microsoft.com/office/officeart/2005/8/layout/pList2"/>
    <dgm:cxn modelId="{D724BD69-664A-564D-959A-938E1ECBFAB9}" srcId="{770F47C8-C086-6246-9872-A96282EF6D20}" destId="{59512A3D-7D8F-3A40-BCCD-908C857EFA02}" srcOrd="0" destOrd="0" parTransId="{7464A746-B218-AE4C-A95C-D31F57B41F8C}" sibTransId="{213E0A97-7B29-8843-B66D-0E1169491767}"/>
    <dgm:cxn modelId="{5390CB6D-81F2-D942-B0D9-FA6D5F6540CA}" type="presOf" srcId="{213E0A97-7B29-8843-B66D-0E1169491767}" destId="{CCC209BC-AAE6-AC4C-831C-8F123024F695}" srcOrd="0" destOrd="0" presId="urn:microsoft.com/office/officeart/2005/8/layout/pList2"/>
    <dgm:cxn modelId="{35425BD7-1B80-4844-9608-F7F09279617F}" srcId="{770F47C8-C086-6246-9872-A96282EF6D20}" destId="{E676E2FC-34F1-5943-8FE5-175903A79088}" srcOrd="1" destOrd="0" parTransId="{6E818DF8-2AA6-B342-AF62-7E34D00C09C4}" sibTransId="{2574CB05-EDDC-3C46-8E36-E5D722EC445E}"/>
    <dgm:cxn modelId="{A71594FF-F178-4E4A-9D40-BB010C9ABADD}" type="presOf" srcId="{E676E2FC-34F1-5943-8FE5-175903A79088}" destId="{BA4B3732-0A6A-FF43-9E7E-FC722E90C2EE}" srcOrd="0" destOrd="0" presId="urn:microsoft.com/office/officeart/2005/8/layout/pList2"/>
    <dgm:cxn modelId="{831511AB-6B05-F347-B9AD-57F207927966}" type="presParOf" srcId="{EE4DE033-57DA-5C4D-B9DD-B68E377ED9FE}" destId="{FC7E2509-118F-DA42-B418-0000E60B03C6}" srcOrd="0" destOrd="0" presId="urn:microsoft.com/office/officeart/2005/8/layout/pList2"/>
    <dgm:cxn modelId="{081A2617-1AFF-5149-A9AF-4025E3993A6B}" type="presParOf" srcId="{EE4DE033-57DA-5C4D-B9DD-B68E377ED9FE}" destId="{1E60647D-B124-514D-B01E-9FD84777C7FE}" srcOrd="1" destOrd="0" presId="urn:microsoft.com/office/officeart/2005/8/layout/pList2"/>
    <dgm:cxn modelId="{B5EAD116-7CFE-C34C-8098-DF08475F4CF1}" type="presParOf" srcId="{1E60647D-B124-514D-B01E-9FD84777C7FE}" destId="{25F79FB6-9323-AE4E-BC54-C5AC8CC4E74B}" srcOrd="0" destOrd="0" presId="urn:microsoft.com/office/officeart/2005/8/layout/pList2"/>
    <dgm:cxn modelId="{E9AF7FF0-6A07-744B-9C94-BACC08D57A5F}" type="presParOf" srcId="{25F79FB6-9323-AE4E-BC54-C5AC8CC4E74B}" destId="{40FAECA3-267B-5840-994E-88953DA98FDA}" srcOrd="0" destOrd="0" presId="urn:microsoft.com/office/officeart/2005/8/layout/pList2"/>
    <dgm:cxn modelId="{BB93FA6E-9B61-4D49-A059-72280E559816}" type="presParOf" srcId="{25F79FB6-9323-AE4E-BC54-C5AC8CC4E74B}" destId="{B3F30AAC-3653-F347-A89F-BC54D579ABED}" srcOrd="1" destOrd="0" presId="urn:microsoft.com/office/officeart/2005/8/layout/pList2"/>
    <dgm:cxn modelId="{AA0AA11D-1933-2F41-A9BB-2A79F538F33C}" type="presParOf" srcId="{25F79FB6-9323-AE4E-BC54-C5AC8CC4E74B}" destId="{4E7C8D7F-80E4-9444-94FC-9347B18C215B}" srcOrd="2" destOrd="0" presId="urn:microsoft.com/office/officeart/2005/8/layout/pList2"/>
    <dgm:cxn modelId="{F4488372-654A-C140-8116-C5F6C6E0D71F}" type="presParOf" srcId="{1E60647D-B124-514D-B01E-9FD84777C7FE}" destId="{CCC209BC-AAE6-AC4C-831C-8F123024F695}" srcOrd="1" destOrd="0" presId="urn:microsoft.com/office/officeart/2005/8/layout/pList2"/>
    <dgm:cxn modelId="{B3F8BEE2-4FFA-7146-8137-68176E0CB54D}" type="presParOf" srcId="{1E60647D-B124-514D-B01E-9FD84777C7FE}" destId="{BED8F6CC-E8C4-A641-AFFB-DF3AE4FB3BB2}" srcOrd="2" destOrd="0" presId="urn:microsoft.com/office/officeart/2005/8/layout/pList2"/>
    <dgm:cxn modelId="{644E6D33-D849-6E4A-81DF-0E3E50417CA7}" type="presParOf" srcId="{BED8F6CC-E8C4-A641-AFFB-DF3AE4FB3BB2}" destId="{BA4B3732-0A6A-FF43-9E7E-FC722E90C2EE}" srcOrd="0" destOrd="0" presId="urn:microsoft.com/office/officeart/2005/8/layout/pList2"/>
    <dgm:cxn modelId="{1F6794FB-922B-7048-A671-E79F4EDE36AC}" type="presParOf" srcId="{BED8F6CC-E8C4-A641-AFFB-DF3AE4FB3BB2}" destId="{DD955D3A-356E-2548-AAF8-905D74235435}" srcOrd="1" destOrd="0" presId="urn:microsoft.com/office/officeart/2005/8/layout/pList2"/>
    <dgm:cxn modelId="{7CA80910-E293-2341-95C8-497D08C7042F}" type="presParOf" srcId="{BED8F6CC-E8C4-A641-AFFB-DF3AE4FB3BB2}" destId="{C2F77F85-66F9-3C4E-A960-94C5E91843CC}"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15996-54D2-504E-B4CC-3268C5180BE2}">
      <dsp:nvSpPr>
        <dsp:cNvPr id="0" name=""/>
        <dsp:cNvSpPr/>
      </dsp:nvSpPr>
      <dsp:spPr>
        <a:xfrm>
          <a:off x="1548658" y="0"/>
          <a:ext cx="6194638" cy="6194638"/>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30983F-4DA6-6040-8EAF-52E3BC5A1DFE}">
      <dsp:nvSpPr>
        <dsp:cNvPr id="0" name=""/>
        <dsp:cNvSpPr/>
      </dsp:nvSpPr>
      <dsp:spPr>
        <a:xfrm>
          <a:off x="2137149" y="588490"/>
          <a:ext cx="2415908" cy="2415908"/>
        </a:xfrm>
        <a:prstGeom prst="roundRect">
          <a:avLst/>
        </a:prstGeom>
        <a:solidFill>
          <a:srgbClr val="23467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Access</a:t>
          </a:r>
        </a:p>
      </dsp:txBody>
      <dsp:txXfrm>
        <a:off x="2255084" y="706425"/>
        <a:ext cx="2180038" cy="2180038"/>
      </dsp:txXfrm>
    </dsp:sp>
    <dsp:sp modelId="{32E57FA1-97DC-2C4A-A9A4-A9CEAFF67FF2}">
      <dsp:nvSpPr>
        <dsp:cNvPr id="0" name=""/>
        <dsp:cNvSpPr/>
      </dsp:nvSpPr>
      <dsp:spPr>
        <a:xfrm>
          <a:off x="4738897" y="588490"/>
          <a:ext cx="2415908" cy="2415908"/>
        </a:xfrm>
        <a:prstGeom prst="roundRect">
          <a:avLst/>
        </a:prstGeom>
        <a:solidFill>
          <a:srgbClr val="AACE2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Funding</a:t>
          </a:r>
        </a:p>
      </dsp:txBody>
      <dsp:txXfrm>
        <a:off x="4856832" y="706425"/>
        <a:ext cx="2180038" cy="2180038"/>
      </dsp:txXfrm>
    </dsp:sp>
    <dsp:sp modelId="{5785CCF9-520C-CC42-9360-663E0FEA8E35}">
      <dsp:nvSpPr>
        <dsp:cNvPr id="0" name=""/>
        <dsp:cNvSpPr/>
      </dsp:nvSpPr>
      <dsp:spPr>
        <a:xfrm>
          <a:off x="2137149" y="3190238"/>
          <a:ext cx="2415908" cy="2415908"/>
        </a:xfrm>
        <a:prstGeom prst="roundRect">
          <a:avLst/>
        </a:prstGeom>
        <a:solidFill>
          <a:srgbClr val="7EC45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Benefits</a:t>
          </a:r>
        </a:p>
      </dsp:txBody>
      <dsp:txXfrm>
        <a:off x="2255084" y="3308173"/>
        <a:ext cx="2180038" cy="2180038"/>
      </dsp:txXfrm>
    </dsp:sp>
    <dsp:sp modelId="{EF425F54-9695-1D47-87AD-5FF743C88E54}">
      <dsp:nvSpPr>
        <dsp:cNvPr id="0" name=""/>
        <dsp:cNvSpPr/>
      </dsp:nvSpPr>
      <dsp:spPr>
        <a:xfrm>
          <a:off x="4738897" y="3190238"/>
          <a:ext cx="2415908" cy="2415908"/>
        </a:xfrm>
        <a:prstGeom prst="roundRect">
          <a:avLst/>
        </a:prstGeom>
        <a:solidFill>
          <a:srgbClr val="54C7D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Providers</a:t>
          </a:r>
        </a:p>
      </dsp:txBody>
      <dsp:txXfrm>
        <a:off x="4856832" y="3308173"/>
        <a:ext cx="2180038" cy="2180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E2509-118F-DA42-B418-0000E60B03C6}">
      <dsp:nvSpPr>
        <dsp:cNvPr id="0" name=""/>
        <dsp:cNvSpPr/>
      </dsp:nvSpPr>
      <dsp:spPr>
        <a:xfrm>
          <a:off x="0" y="0"/>
          <a:ext cx="7345681" cy="2705413"/>
        </a:xfrm>
        <a:prstGeom prst="roundRect">
          <a:avLst>
            <a:gd name="adj" fmla="val 10000"/>
          </a:avLst>
        </a:prstGeom>
        <a:solidFill>
          <a:schemeClr val="bg2"/>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E7C8D7F-80E4-9444-94FC-9347B18C215B}">
      <dsp:nvSpPr>
        <dsp:cNvPr id="0" name=""/>
        <dsp:cNvSpPr/>
      </dsp:nvSpPr>
      <dsp:spPr>
        <a:xfrm>
          <a:off x="221213" y="360721"/>
          <a:ext cx="3287263" cy="198396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a:noFill/>
        </a:ln>
        <a:effectLst/>
      </dsp:spPr>
      <dsp:style>
        <a:lnRef idx="0">
          <a:scrgbClr r="0" g="0" b="0"/>
        </a:lnRef>
        <a:fillRef idx="1">
          <a:scrgbClr r="0" g="0" b="0"/>
        </a:fillRef>
        <a:effectRef idx="2">
          <a:scrgbClr r="0" g="0" b="0"/>
        </a:effectRef>
        <a:fontRef idx="minor"/>
      </dsp:style>
    </dsp:sp>
    <dsp:sp modelId="{40FAECA3-267B-5840-994E-88953DA98FDA}">
      <dsp:nvSpPr>
        <dsp:cNvPr id="0" name=""/>
        <dsp:cNvSpPr/>
      </dsp:nvSpPr>
      <dsp:spPr>
        <a:xfrm rot="10800000">
          <a:off x="221213" y="2705413"/>
          <a:ext cx="3287263" cy="3306615"/>
        </a:xfrm>
        <a:prstGeom prst="round2SameRect">
          <a:avLst>
            <a:gd name="adj1" fmla="val 10500"/>
            <a:gd name="adj2" fmla="val 0"/>
          </a:avLst>
        </a:prstGeom>
        <a:solidFill>
          <a:srgbClr val="54C7D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t" anchorCtr="0">
          <a:noAutofit/>
        </a:bodyPr>
        <a:lstStyle/>
        <a:p>
          <a:pPr marL="0" lvl="0" indent="0" algn="ctr" defTabSz="1511300">
            <a:lnSpc>
              <a:spcPct val="90000"/>
            </a:lnSpc>
            <a:spcBef>
              <a:spcPct val="0"/>
            </a:spcBef>
            <a:spcAft>
              <a:spcPct val="35000"/>
            </a:spcAft>
            <a:buNone/>
          </a:pPr>
          <a:r>
            <a:rPr lang="en-US" sz="3400" kern="1200" dirty="0"/>
            <a:t>Fragmentation of providers with low market alternative</a:t>
          </a:r>
        </a:p>
      </dsp:txBody>
      <dsp:txXfrm rot="10800000">
        <a:off x="322308" y="2705413"/>
        <a:ext cx="3085073" cy="3205520"/>
      </dsp:txXfrm>
    </dsp:sp>
    <dsp:sp modelId="{C2F77F85-66F9-3C4E-A960-94C5E91843CC}">
      <dsp:nvSpPr>
        <dsp:cNvPr id="0" name=""/>
        <dsp:cNvSpPr/>
      </dsp:nvSpPr>
      <dsp:spPr>
        <a:xfrm>
          <a:off x="3837203" y="360721"/>
          <a:ext cx="3287263" cy="198396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a:noFill/>
        </a:ln>
        <a:effectLst/>
      </dsp:spPr>
      <dsp:style>
        <a:lnRef idx="0">
          <a:scrgbClr r="0" g="0" b="0"/>
        </a:lnRef>
        <a:fillRef idx="1">
          <a:scrgbClr r="0" g="0" b="0"/>
        </a:fillRef>
        <a:effectRef idx="2">
          <a:scrgbClr r="0" g="0" b="0"/>
        </a:effectRef>
        <a:fontRef idx="minor"/>
      </dsp:style>
    </dsp:sp>
    <dsp:sp modelId="{BA4B3732-0A6A-FF43-9E7E-FC722E90C2EE}">
      <dsp:nvSpPr>
        <dsp:cNvPr id="0" name=""/>
        <dsp:cNvSpPr/>
      </dsp:nvSpPr>
      <dsp:spPr>
        <a:xfrm rot="10800000">
          <a:off x="3837203" y="2705413"/>
          <a:ext cx="3287263" cy="3306615"/>
        </a:xfrm>
        <a:prstGeom prst="round2SameRect">
          <a:avLst>
            <a:gd name="adj1" fmla="val 10500"/>
            <a:gd name="adj2" fmla="val 0"/>
          </a:avLst>
        </a:prstGeom>
        <a:solidFill>
          <a:srgbClr val="23467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t" anchorCtr="0">
          <a:noAutofit/>
        </a:bodyPr>
        <a:lstStyle/>
        <a:p>
          <a:pPr marL="0" lvl="0" indent="0" algn="ctr" defTabSz="1511300">
            <a:lnSpc>
              <a:spcPct val="90000"/>
            </a:lnSpc>
            <a:spcBef>
              <a:spcPct val="0"/>
            </a:spcBef>
            <a:spcAft>
              <a:spcPct val="35000"/>
            </a:spcAft>
            <a:buNone/>
          </a:pPr>
          <a:r>
            <a:rPr lang="en-US" sz="3400" kern="1200" dirty="0"/>
            <a:t>Low fragmentation with small market alternative</a:t>
          </a:r>
        </a:p>
      </dsp:txBody>
      <dsp:txXfrm rot="10800000">
        <a:off x="3938298" y="2705413"/>
        <a:ext cx="3085073" cy="320552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428CC-87CB-3F42-81A7-DA017FC2C5C7}" type="datetimeFigureOut">
              <a:rPr lang="es-ES_tradnl" smtClean="0"/>
              <a:t>7/4/19</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5957C2-5E9E-8248-85FB-E2EEAFA2BD11}" type="slidenum">
              <a:rPr lang="es-ES_tradnl" smtClean="0"/>
              <a:t>‹#›</a:t>
            </a:fld>
            <a:endParaRPr lang="es-ES_tradnl"/>
          </a:p>
        </p:txBody>
      </p:sp>
    </p:spTree>
    <p:extLst>
      <p:ext uri="{BB962C8B-B14F-4D97-AF65-F5344CB8AC3E}">
        <p14:creationId xmlns:p14="http://schemas.microsoft.com/office/powerpoint/2010/main" val="1559854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3F5957C2-5E9E-8248-85FB-E2EEAFA2BD11}" type="slidenum">
              <a:rPr lang="es-ES_tradnl" smtClean="0"/>
              <a:t>1</a:t>
            </a:fld>
            <a:endParaRPr lang="es-ES_tradnl"/>
          </a:p>
        </p:txBody>
      </p:sp>
    </p:spTree>
    <p:extLst>
      <p:ext uri="{BB962C8B-B14F-4D97-AF65-F5344CB8AC3E}">
        <p14:creationId xmlns:p14="http://schemas.microsoft.com/office/powerpoint/2010/main" val="1565619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Mauricio:</a:t>
            </a:r>
            <a:r>
              <a:rPr lang="es-ES_tradnl" baseline="0" dirty="0"/>
              <a:t> alta </a:t>
            </a:r>
            <a:r>
              <a:rPr lang="es-ES_tradnl" baseline="0" dirty="0" err="1"/>
              <a:t>unificacion</a:t>
            </a:r>
            <a:r>
              <a:rPr lang="es-ES_tradnl" baseline="0" dirty="0"/>
              <a:t> con alta presencia de mercado</a:t>
            </a:r>
          </a:p>
          <a:p>
            <a:r>
              <a:rPr lang="es-ES_tradnl" dirty="0"/>
              <a:t>CR: alta </a:t>
            </a:r>
            <a:r>
              <a:rPr lang="es-ES_tradnl" dirty="0" err="1"/>
              <a:t>unificacion</a:t>
            </a:r>
            <a:r>
              <a:rPr lang="es-ES_tradnl" dirty="0"/>
              <a:t> con baja</a:t>
            </a:r>
            <a:r>
              <a:rPr lang="es-ES_tradnl" baseline="0" dirty="0"/>
              <a:t> </a:t>
            </a:r>
            <a:r>
              <a:rPr lang="es-ES_tradnl" baseline="0" dirty="0" err="1"/>
              <a:t>pesencia</a:t>
            </a:r>
            <a:r>
              <a:rPr lang="es-ES_tradnl" baseline="0" dirty="0"/>
              <a:t> de mercado</a:t>
            </a:r>
          </a:p>
          <a:p>
            <a:r>
              <a:rPr lang="es-ES_tradnl" baseline="0" dirty="0" err="1"/>
              <a:t>Uru</a:t>
            </a:r>
            <a:r>
              <a:rPr lang="es-ES_tradnl" baseline="0" dirty="0"/>
              <a:t>: alta </a:t>
            </a:r>
            <a:r>
              <a:rPr lang="es-ES_tradnl" baseline="0" dirty="0" err="1"/>
              <a:t>fragmentaci</a:t>
            </a:r>
            <a:r>
              <a:rPr lang="es-ES" baseline="0" dirty="0" err="1"/>
              <a:t>ón</a:t>
            </a:r>
            <a:r>
              <a:rPr lang="es-ES" baseline="0" dirty="0"/>
              <a:t> con poca presencia de mercado</a:t>
            </a:r>
          </a:p>
          <a:p>
            <a:r>
              <a:rPr lang="es-ES" baseline="0" dirty="0"/>
              <a:t>Corea: alta fragmentación con alta presencia de mercado</a:t>
            </a:r>
          </a:p>
          <a:p>
            <a:endParaRPr lang="es-ES_tradnl" dirty="0"/>
          </a:p>
        </p:txBody>
      </p:sp>
      <p:sp>
        <p:nvSpPr>
          <p:cNvPr id="4" name="Slide Number Placeholder 3"/>
          <p:cNvSpPr>
            <a:spLocks noGrp="1"/>
          </p:cNvSpPr>
          <p:nvPr>
            <p:ph type="sldNum" sz="quarter" idx="10"/>
          </p:nvPr>
        </p:nvSpPr>
        <p:spPr/>
        <p:txBody>
          <a:bodyPr/>
          <a:lstStyle/>
          <a:p>
            <a:fld id="{3F5957C2-5E9E-8248-85FB-E2EEAFA2BD11}" type="slidenum">
              <a:rPr lang="es-ES_tradnl" smtClean="0"/>
              <a:t>20</a:t>
            </a:fld>
            <a:endParaRPr lang="es-ES_tradnl"/>
          </a:p>
        </p:txBody>
      </p:sp>
    </p:spTree>
    <p:extLst>
      <p:ext uri="{BB962C8B-B14F-4D97-AF65-F5344CB8AC3E}">
        <p14:creationId xmlns:p14="http://schemas.microsoft.com/office/powerpoint/2010/main" val="310064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pitchFamily="34" charset="-128"/>
                <a:cs typeface="ＭＳ Ｐゴシック" charset="0"/>
              </a:rPr>
              <a:t>For the Honduran exception: “</a:t>
            </a:r>
            <a:r>
              <a:rPr lang="en-US" sz="1200" kern="1200" dirty="0" err="1">
                <a:solidFill>
                  <a:schemeClr val="tx1"/>
                </a:solidFill>
                <a:effectLst/>
                <a:latin typeface="Arial" charset="0"/>
                <a:ea typeface="ＭＳ Ｐゴシック" pitchFamily="34" charset="-128"/>
                <a:cs typeface="ＭＳ Ｐゴシック" charset="0"/>
              </a:rPr>
              <a:t>Klasen</a:t>
            </a:r>
            <a:r>
              <a:rPr lang="en-US" sz="1200" kern="1200" dirty="0">
                <a:solidFill>
                  <a:schemeClr val="tx1"/>
                </a:solidFill>
                <a:effectLst/>
                <a:latin typeface="Arial" charset="0"/>
                <a:ea typeface="ＭＳ Ｐゴシック" pitchFamily="34" charset="-128"/>
                <a:cs typeface="ＭＳ Ｐゴシック" charset="0"/>
              </a:rPr>
              <a:t> and others (2012) suggest that the increase in inequality and poverty in Honduras is explained by the rise in the dispersion of labor incomes in rural areas between the tradable and non-tradable sectors (amid overvalued currency and poor agricultural exports), combined with highly segmented labor markets and poor overall educational progress”</a:t>
            </a:r>
            <a:r>
              <a:rPr lang="en-US" sz="1200" kern="1200" baseline="0" dirty="0">
                <a:solidFill>
                  <a:schemeClr val="tx1"/>
                </a:solidFill>
                <a:effectLst/>
                <a:latin typeface="Arial" charset="0"/>
                <a:ea typeface="ＭＳ Ｐゴシック" pitchFamily="34" charset="-128"/>
                <a:cs typeface="ＭＳ Ｐゴシック" charset="0"/>
              </a:rPr>
              <a:t> (from the IMF working paper)</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D9D5A11-EFA2-CF46-A7A2-A11D2614AADE}" type="slidenum">
              <a:rPr lang="en-US" smtClean="0"/>
              <a:pPr>
                <a:defRPr/>
              </a:pPr>
              <a:t>4</a:t>
            </a:fld>
            <a:endParaRPr lang="en-US"/>
          </a:p>
        </p:txBody>
      </p:sp>
    </p:spTree>
    <p:extLst>
      <p:ext uri="{BB962C8B-B14F-4D97-AF65-F5344CB8AC3E}">
        <p14:creationId xmlns:p14="http://schemas.microsoft.com/office/powerpoint/2010/main" val="3319959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of you may be thinking that I created a trap: the reason behind these differences have to do with the capacity of the state to redistribute income.  This is clearly part of the story: as I have explored in other parts of my work, Latin American governments adopted more pro-poor policies like conditional cash transfers than ever before and also implemented some pro-universal reforms in health care and pensions. Yet, when one considers the sources of the reduction of inequality, what becomes immediately clear is the central role of labor.  This is a story about DISTRIBUTION more than REDISTRIBUTION even if, as I will discuss a little later, PUBLIC POLICY played a significant role.</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The percentage of each factor in various countries obviously varies. In Argentina the role of </a:t>
            </a:r>
            <a:r>
              <a:rPr lang="en-US" baseline="0" dirty="0" err="1"/>
              <a:t>labour</a:t>
            </a:r>
            <a:r>
              <a:rPr lang="en-US" baseline="0" dirty="0"/>
              <a:t> income seems to be higher: “</a:t>
            </a:r>
            <a:r>
              <a:rPr lang="en-US" sz="1200" kern="1200" dirty="0">
                <a:solidFill>
                  <a:schemeClr val="tx1"/>
                </a:solidFill>
                <a:effectLst/>
                <a:latin typeface="Arial" charset="0"/>
                <a:ea typeface="ＭＳ Ｐゴシック" pitchFamily="34" charset="-128"/>
                <a:cs typeface="ＭＳ Ｐゴシック" charset="0"/>
              </a:rPr>
              <a:t>Using a nonparametric decomposition method, </a:t>
            </a:r>
            <a:r>
              <a:rPr lang="en-US" sz="1200" kern="1200" dirty="0" err="1">
                <a:solidFill>
                  <a:schemeClr val="tx1"/>
                </a:solidFill>
                <a:effectLst/>
                <a:latin typeface="Arial" charset="0"/>
                <a:ea typeface="ＭＳ Ｐゴシック" pitchFamily="34" charset="-128"/>
                <a:cs typeface="ＭＳ Ｐゴシック" charset="0"/>
              </a:rPr>
              <a:t>Bergolo</a:t>
            </a:r>
            <a:r>
              <a:rPr lang="en-US" sz="1200" kern="1200" dirty="0">
                <a:solidFill>
                  <a:schemeClr val="tx1"/>
                </a:solidFill>
                <a:effectLst/>
                <a:latin typeface="Arial" charset="0"/>
                <a:ea typeface="ＭＳ Ｐゴシック" pitchFamily="34" charset="-128"/>
                <a:cs typeface="ＭＳ Ｐゴシック" charset="0"/>
              </a:rPr>
              <a:t> et al. (2011) find that the change in the marginal distribution of labor income inequality accounted for around three-quarters of the decline in overall inequality, and the remaining 25% accounted for the decline in </a:t>
            </a:r>
            <a:r>
              <a:rPr lang="en-US" sz="1200" kern="1200" dirty="0" err="1">
                <a:solidFill>
                  <a:schemeClr val="tx1"/>
                </a:solidFill>
                <a:effectLst/>
                <a:latin typeface="Arial" charset="0"/>
                <a:ea typeface="ＭＳ Ｐゴシック" pitchFamily="34" charset="-128"/>
                <a:cs typeface="ＭＳ Ｐゴシック" charset="0"/>
              </a:rPr>
              <a:t>nonlabor</a:t>
            </a:r>
            <a:r>
              <a:rPr lang="en-US" sz="1200" kern="1200" dirty="0">
                <a:solidFill>
                  <a:schemeClr val="tx1"/>
                </a:solidFill>
                <a:effectLst/>
                <a:latin typeface="Arial" charset="0"/>
                <a:ea typeface="ＭＳ Ｐゴシック" pitchFamily="34" charset="-128"/>
                <a:cs typeface="ＭＳ Ｐゴシック" charset="0"/>
              </a:rPr>
              <a:t> income inequality.17 </a:t>
            </a:r>
            <a:r>
              <a:rPr lang="en-US" sz="1200" kern="1200" dirty="0" err="1">
                <a:solidFill>
                  <a:schemeClr val="tx1"/>
                </a:solidFill>
                <a:effectLst/>
                <a:latin typeface="Arial" charset="0"/>
                <a:ea typeface="ＭＳ Ｐゴシック" pitchFamily="34" charset="-128"/>
                <a:cs typeface="ＭＳ Ｐゴシック" charset="0"/>
              </a:rPr>
              <a:t>Bergolo</a:t>
            </a:r>
            <a:r>
              <a:rPr lang="en-US" sz="1200" kern="1200" dirty="0">
                <a:solidFill>
                  <a:schemeClr val="tx1"/>
                </a:solidFill>
                <a:effectLst/>
                <a:latin typeface="Arial" charset="0"/>
                <a:ea typeface="ＭＳ Ｐゴシック" pitchFamily="34" charset="-128"/>
                <a:cs typeface="ＭＳ Ｐゴシック" charset="0"/>
              </a:rPr>
              <a:t> et al. (Table 6.13) show that within labor in- come, the most important factor underlying the fall in labor income inequality is the decline in inequality among wage earners (employed and self-employed). Within </a:t>
            </a:r>
            <a:r>
              <a:rPr lang="en-US" sz="1200" kern="1200" dirty="0" err="1">
                <a:solidFill>
                  <a:schemeClr val="tx1"/>
                </a:solidFill>
                <a:effectLst/>
                <a:latin typeface="Arial" charset="0"/>
                <a:ea typeface="ＭＳ Ｐゴシック" pitchFamily="34" charset="-128"/>
                <a:cs typeface="ＭＳ Ｐゴシック" charset="0"/>
              </a:rPr>
              <a:t>nonlabor</a:t>
            </a:r>
            <a:r>
              <a:rPr lang="en-US" sz="1200" kern="1200" dirty="0">
                <a:solidFill>
                  <a:schemeClr val="tx1"/>
                </a:solidFill>
                <a:effectLst/>
                <a:latin typeface="Arial" charset="0"/>
                <a:ea typeface="ＭＳ Ｐゴシック" pitchFamily="34" charset="-128"/>
                <a:cs typeface="ＭＳ Ｐゴシック" charset="0"/>
              </a:rPr>
              <a:t> income, the changes in the marginal distribution of government transfers accounted for the lion’s share of the decline in the former, and the main contributing factor was the large expansion in coverage of government transfers (such as </a:t>
            </a:r>
            <a:r>
              <a:rPr lang="en-US" sz="1200" kern="1200" dirty="0" err="1">
                <a:solidFill>
                  <a:schemeClr val="tx1"/>
                </a:solidFill>
                <a:effectLst/>
                <a:latin typeface="Arial" charset="0"/>
                <a:ea typeface="ＭＳ Ｐゴシック" pitchFamily="34" charset="-128"/>
                <a:cs typeface="ＭＳ Ｐゴシック" charset="0"/>
              </a:rPr>
              <a:t>Jefes</a:t>
            </a:r>
            <a:r>
              <a:rPr lang="en-US" sz="1200" kern="1200" dirty="0">
                <a:solidFill>
                  <a:schemeClr val="tx1"/>
                </a:solidFill>
                <a:effectLst/>
                <a:latin typeface="Arial" charset="0"/>
                <a:ea typeface="ＭＳ Ｐゴシック" pitchFamily="34" charset="-128"/>
                <a:cs typeface="ＭＳ Ｐゴシック" charset="0"/>
              </a:rPr>
              <a:t> y </a:t>
            </a:r>
            <a:r>
              <a:rPr lang="en-US" sz="1200" kern="1200" dirty="0" err="1">
                <a:solidFill>
                  <a:schemeClr val="tx1"/>
                </a:solidFill>
                <a:effectLst/>
                <a:latin typeface="Arial" charset="0"/>
                <a:ea typeface="ＭＳ Ｐゴシック" pitchFamily="34" charset="-128"/>
                <a:cs typeface="ＭＳ Ｐゴシック" charset="0"/>
              </a:rPr>
              <a:t>Jefas</a:t>
            </a:r>
            <a:r>
              <a:rPr lang="en-US" sz="1200" kern="1200" dirty="0">
                <a:solidFill>
                  <a:schemeClr val="tx1"/>
                </a:solidFill>
                <a:effectLst/>
                <a:latin typeface="Arial" charset="0"/>
                <a:ea typeface="ＭＳ Ｐゴシック" pitchFamily="34" charset="-128"/>
                <a:cs typeface="ＭＳ Ｐゴシック" charset="0"/>
              </a:rPr>
              <a:t> as well as pensions to the elderly—particularly those that went to individuals who had previously not contributed to the social security system) (</a:t>
            </a:r>
            <a:r>
              <a:rPr lang="en-US" sz="1200" kern="1200" dirty="0" err="1">
                <a:solidFill>
                  <a:schemeClr val="tx1"/>
                </a:solidFill>
                <a:effectLst/>
                <a:latin typeface="Arial" charset="0"/>
                <a:ea typeface="ＭＳ Ｐゴシック" pitchFamily="34" charset="-128"/>
                <a:cs typeface="ＭＳ Ｐゴシック" charset="0"/>
              </a:rPr>
              <a:t>Bergolo</a:t>
            </a:r>
            <a:r>
              <a:rPr lang="en-US" sz="1200" kern="1200" dirty="0">
                <a:solidFill>
                  <a:schemeClr val="tx1"/>
                </a:solidFill>
                <a:effectLst/>
                <a:latin typeface="Arial" charset="0"/>
                <a:ea typeface="ＭＳ Ｐゴシック" pitchFamily="34" charset="-128"/>
                <a:cs typeface="ＭＳ Ｐゴシック" charset="0"/>
              </a:rPr>
              <a:t> et al., Table 6.13)” (from </a:t>
            </a:r>
            <a:r>
              <a:rPr lang="en-US" sz="1200" kern="1200" dirty="0" err="1">
                <a:solidFill>
                  <a:schemeClr val="tx1"/>
                </a:solidFill>
                <a:effectLst/>
                <a:latin typeface="Arial" charset="0"/>
                <a:ea typeface="ＭＳ Ｐゴシック" pitchFamily="34" charset="-128"/>
                <a:cs typeface="ＭＳ Ｐゴシック" charset="0"/>
              </a:rPr>
              <a:t>Lustig</a:t>
            </a:r>
            <a:r>
              <a:rPr lang="en-US" sz="1200" kern="1200" dirty="0">
                <a:solidFill>
                  <a:schemeClr val="tx1"/>
                </a:solidFill>
                <a:effectLst/>
                <a:latin typeface="Arial" charset="0"/>
                <a:ea typeface="ＭＳ Ｐゴシック" pitchFamily="34" charset="-128"/>
                <a:cs typeface="ＭＳ Ｐゴシック" charset="0"/>
              </a:rPr>
              <a:t> et al in World Development).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pitchFamily="34" charset="-128"/>
                <a:cs typeface="ＭＳ Ｐゴシック" charset="0"/>
              </a:rPr>
              <a:t>In Brazil, in contrast,</a:t>
            </a:r>
            <a:r>
              <a:rPr lang="en-US" sz="1200" kern="1200" baseline="0" dirty="0">
                <a:solidFill>
                  <a:schemeClr val="tx1"/>
                </a:solidFill>
                <a:effectLst/>
                <a:latin typeface="Arial" charset="0"/>
                <a:ea typeface="ＭＳ Ｐゴシック" pitchFamily="34" charset="-128"/>
                <a:cs typeface="ＭＳ Ｐゴシック" charset="0"/>
              </a:rPr>
              <a:t> transfers may have had a larger effect at least as </a:t>
            </a:r>
            <a:r>
              <a:rPr lang="en-US" sz="1200" kern="1200" baseline="0" dirty="0" err="1">
                <a:solidFill>
                  <a:schemeClr val="tx1"/>
                </a:solidFill>
                <a:effectLst/>
                <a:latin typeface="Arial" charset="0"/>
                <a:ea typeface="ＭＳ Ｐゴシック" pitchFamily="34" charset="-128"/>
                <a:cs typeface="ＭＳ Ｐゴシック" charset="0"/>
              </a:rPr>
              <a:t>summarised</a:t>
            </a:r>
            <a:r>
              <a:rPr lang="en-US" sz="1200" kern="1200" baseline="0" dirty="0">
                <a:solidFill>
                  <a:schemeClr val="tx1"/>
                </a:solidFill>
                <a:effectLst/>
                <a:latin typeface="Arial" charset="0"/>
                <a:ea typeface="ＭＳ Ｐゴシック" pitchFamily="34" charset="-128"/>
                <a:cs typeface="ＭＳ Ｐゴシック" charset="0"/>
              </a:rPr>
              <a:t> by </a:t>
            </a:r>
            <a:r>
              <a:rPr lang="en-US" sz="1200" kern="1200" baseline="0" dirty="0" err="1">
                <a:solidFill>
                  <a:schemeClr val="tx1"/>
                </a:solidFill>
                <a:effectLst/>
                <a:latin typeface="Arial" charset="0"/>
                <a:ea typeface="ＭＳ Ｐゴシック" pitchFamily="34" charset="-128"/>
                <a:cs typeface="ＭＳ Ｐゴシック" charset="0"/>
              </a:rPr>
              <a:t>Lustig</a:t>
            </a:r>
            <a:r>
              <a:rPr lang="en-US" sz="1200" kern="1200" baseline="0" dirty="0">
                <a:solidFill>
                  <a:schemeClr val="tx1"/>
                </a:solidFill>
                <a:effectLst/>
                <a:latin typeface="Arial" charset="0"/>
                <a:ea typeface="ＭＳ Ｐゴシック" pitchFamily="34" charset="-128"/>
                <a:cs typeface="ＭＳ Ｐゴシック" charset="0"/>
              </a:rPr>
              <a:t> et al: “</a:t>
            </a:r>
            <a:r>
              <a:rPr lang="en-US" sz="1200" kern="1200" dirty="0">
                <a:solidFill>
                  <a:schemeClr val="tx1"/>
                </a:solidFill>
                <a:effectLst/>
                <a:latin typeface="Arial" charset="0"/>
                <a:ea typeface="ＭＳ Ｐゴシック" pitchFamily="34" charset="-128"/>
                <a:cs typeface="ＭＳ Ｐゴシック" charset="0"/>
              </a:rPr>
              <a:t>The decomposition analysis by Barros et al. (2010, chap. 6) suggests that almost 50% of the decline in income inequality was due to a more equal distribution of household </a:t>
            </a:r>
            <a:r>
              <a:rPr lang="en-US" sz="1200" kern="1200" dirty="0" err="1">
                <a:solidFill>
                  <a:schemeClr val="tx1"/>
                </a:solidFill>
                <a:effectLst/>
                <a:latin typeface="Arial" charset="0"/>
                <a:ea typeface="ＭＳ Ｐゴシック" pitchFamily="34" charset="-128"/>
                <a:cs typeface="ＭＳ Ｐゴシック" charset="0"/>
              </a:rPr>
              <a:t>nonlabor</a:t>
            </a:r>
            <a:r>
              <a:rPr lang="en-US" sz="1200" kern="1200" dirty="0">
                <a:solidFill>
                  <a:schemeClr val="tx1"/>
                </a:solidFill>
                <a:effectLst/>
                <a:latin typeface="Arial" charset="0"/>
                <a:ea typeface="ＭＳ Ｐゴシック" pitchFamily="34" charset="-128"/>
                <a:cs typeface="ＭＳ Ｐゴシック" charset="0"/>
              </a:rPr>
              <a:t> income per adult. What are the determinants of the decline in </a:t>
            </a:r>
            <a:r>
              <a:rPr lang="en-US" sz="1200" kern="1200" dirty="0" err="1">
                <a:solidFill>
                  <a:schemeClr val="tx1"/>
                </a:solidFill>
                <a:effectLst/>
                <a:latin typeface="Arial" charset="0"/>
                <a:ea typeface="ＭＳ Ｐゴシック" pitchFamily="34" charset="-128"/>
                <a:cs typeface="ＭＳ Ｐゴシック" charset="0"/>
              </a:rPr>
              <a:t>nonlabor</a:t>
            </a:r>
            <a:r>
              <a:rPr lang="en-US" sz="1200" kern="1200" dirty="0">
                <a:solidFill>
                  <a:schemeClr val="tx1"/>
                </a:solidFill>
                <a:effectLst/>
                <a:latin typeface="Arial" charset="0"/>
                <a:ea typeface="ＭＳ Ｐゴシック" pitchFamily="34" charset="-128"/>
                <a:cs typeface="ＭＳ Ｐゴシック" charset="0"/>
              </a:rPr>
              <a:t> income inequality? The contribution of changes in the distribution of income from assets (rents, interest, and dividends) and private transfers was </a:t>
            </a:r>
            <a:r>
              <a:rPr lang="en-US" sz="1200" kern="1200" dirty="0" err="1">
                <a:solidFill>
                  <a:schemeClr val="tx1"/>
                </a:solidFill>
                <a:effectLst/>
                <a:latin typeface="Arial" charset="0"/>
                <a:ea typeface="ＭＳ Ｐゴシック" pitchFamily="34" charset="-128"/>
                <a:cs typeface="ＭＳ Ｐゴシック" charset="0"/>
              </a:rPr>
              <a:t>unequalizing</a:t>
            </a:r>
            <a:r>
              <a:rPr lang="en-US" sz="1200" kern="1200" dirty="0">
                <a:solidFill>
                  <a:schemeClr val="tx1"/>
                </a:solidFill>
                <a:effectLst/>
                <a:latin typeface="Arial" charset="0"/>
                <a:ea typeface="ＭＳ Ｐゴシック" pitchFamily="34" charset="-128"/>
                <a:cs typeface="ＭＳ Ｐゴシック" charset="0"/>
              </a:rPr>
              <a:t> but small. In contrast, the contribution of government transfers was equalizing and relatively large.”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6D9D5A11-EFA2-CF46-A7A2-A11D2614AADE}" type="slidenum">
              <a:rPr lang="en-US" smtClean="0"/>
              <a:pPr>
                <a:defRPr/>
              </a:pPr>
              <a:t>5</a:t>
            </a:fld>
            <a:endParaRPr lang="en-US"/>
          </a:p>
        </p:txBody>
      </p:sp>
    </p:spTree>
    <p:extLst>
      <p:ext uri="{BB962C8B-B14F-4D97-AF65-F5344CB8AC3E}">
        <p14:creationId xmlns:p14="http://schemas.microsoft.com/office/powerpoint/2010/main" val="186003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drop in the unemployment rate coincided with a reduction in the informal sector (</a:t>
            </a:r>
            <a:r>
              <a:rPr lang="en-GB" sz="1200" kern="1200" dirty="0" err="1">
                <a:solidFill>
                  <a:schemeClr val="tx1"/>
                </a:solidFill>
                <a:effectLst/>
                <a:latin typeface="+mn-lt"/>
                <a:ea typeface="+mn-ea"/>
                <a:cs typeface="+mn-cs"/>
              </a:rPr>
              <a:t>Sojo</a:t>
            </a:r>
            <a:r>
              <a:rPr lang="en-GB" sz="1200" kern="1200" dirty="0">
                <a:solidFill>
                  <a:schemeClr val="tx1"/>
                </a:solidFill>
                <a:effectLst/>
                <a:latin typeface="+mn-lt"/>
                <a:ea typeface="+mn-ea"/>
                <a:cs typeface="+mn-cs"/>
              </a:rPr>
              <a:t>, 2017). The share of informal jobs in the total decreased from 61 percent in 2000 to 51 percent in 2010, with a large reduction among some commodity exporters. Formalization was particularly intense among low-income workers: according to a recent World Bank-funded study, between 2002 and 2013, formal employment in Argentina grew exclusively among workers in the bottom 25 percent of the wage distribution; in Bolivia among those in the bottom 50 percent and in Brazil among those in the bottom 75 percent (Messina and Silva, 2018). The same study shows that formalization made a significant contribution in Argentina, Brazil, Mexico, Peru and Uruguay.</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strengthening of formal employment was partly driven by state intervention. During the 2000s, the process of labour market liberalization was reversed. Across the region, governments begun paying more attention to regulation, increasing the budget for labour inspections (Berg, 2011; Murillo et al, 2011; </a:t>
            </a:r>
            <a:r>
              <a:rPr lang="en-GB" sz="1200" kern="1200" dirty="0" err="1">
                <a:solidFill>
                  <a:schemeClr val="tx1"/>
                </a:solidFill>
                <a:effectLst/>
                <a:latin typeface="+mn-lt"/>
                <a:ea typeface="+mn-ea"/>
                <a:cs typeface="+mn-cs"/>
              </a:rPr>
              <a:t>Ronconi</a:t>
            </a:r>
            <a:r>
              <a:rPr lang="en-GB" sz="1200" kern="1200" dirty="0">
                <a:solidFill>
                  <a:schemeClr val="tx1"/>
                </a:solidFill>
                <a:effectLst/>
                <a:latin typeface="+mn-lt"/>
                <a:ea typeface="+mn-ea"/>
                <a:cs typeface="+mn-cs"/>
              </a:rPr>
              <a:t>, 2012). </a:t>
            </a:r>
            <a:r>
              <a:rPr lang="en-US" sz="1200" kern="1200" dirty="0">
                <a:solidFill>
                  <a:schemeClr val="tx1"/>
                </a:solidFill>
                <a:effectLst/>
                <a:latin typeface="+mn-lt"/>
                <a:ea typeface="+mn-ea"/>
                <a:cs typeface="+mn-cs"/>
              </a:rPr>
              <a:t>According to Weller (2014: 25 and 26), “many countries modified their approach to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institutions (…) Given disparities in legislation and compliance, several countries increased the amount of resources for labor inspection… Moreover, many countries developed schemes to promote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and business formalization, primarily among small and micro-enterprises.” </a:t>
            </a:r>
            <a:r>
              <a:rPr lang="en-GB" sz="1200" kern="1200" dirty="0">
                <a:solidFill>
                  <a:schemeClr val="tx1"/>
                </a:solidFill>
                <a:effectLst/>
                <a:latin typeface="+mn-lt"/>
                <a:ea typeface="+mn-ea"/>
                <a:cs typeface="+mn-cs"/>
              </a:rPr>
              <a:t>In Brazil, for example, several laws simplified the process of registration and tax payments for this kind of companies, while there were also new incentives for the formalization of domestic workers (Berg, 2011). In Argentina (as well as in other countries like Uruguay), a special regime of social security for domestic workers was introduced, and new tax incentives to promote formalization created (Maurizio, 2014). In some countries, particularly in the Southern Cone, there were renewed efforts to strengthen trade unions, collective bargaining and promote job training (Weller and Roethlisberger, 2011).</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Minimum wages: </a:t>
            </a:r>
            <a:r>
              <a:rPr lang="en-GB" sz="1200" kern="1200" dirty="0">
                <a:solidFill>
                  <a:schemeClr val="tx1"/>
                </a:solidFill>
                <a:effectLst/>
                <a:latin typeface="+mn-lt"/>
                <a:ea typeface="+mn-ea"/>
                <a:cs typeface="+mn-cs"/>
              </a:rPr>
              <a:t>Maurizio and Vázquez (2016) evaluate the impact of the minimum wage on wage distribution in Argentina, Brazil, Chile and Uruguay.  Based on household surveys and a semi-parametric technique, they estimate counterfactual density functions to see what would have happened with a stagnant minimum wage. They find a significant positive effect in Argentina, Brazil and Uruguay as a result of wage compression at the bottom of the distribution. The growth of the minimum wage was responsible for an estimated 86 percent of the reduction in the Gini coefficient for wages in Brazil, 27 percent in Argentina and 12 percent in Uruguay. The impact of the minimum wage in Chile was not significant—not surprisingly given its lower growth (</a:t>
            </a:r>
            <a:r>
              <a:rPr lang="en-GB" sz="1200" kern="1200" dirty="0" err="1">
                <a:solidFill>
                  <a:schemeClr val="tx1"/>
                </a:solidFill>
                <a:effectLst/>
                <a:latin typeface="+mn-lt"/>
                <a:ea typeface="+mn-ea"/>
                <a:cs typeface="+mn-cs"/>
              </a:rPr>
              <a:t>Keifman</a:t>
            </a:r>
            <a:r>
              <a:rPr lang="en-GB" sz="1200" kern="1200" dirty="0">
                <a:solidFill>
                  <a:schemeClr val="tx1"/>
                </a:solidFill>
                <a:effectLst/>
                <a:latin typeface="+mn-lt"/>
                <a:ea typeface="+mn-ea"/>
                <a:cs typeface="+mn-cs"/>
              </a:rPr>
              <a:t> and Maurizio, 2012; Moreno Brid et al, 2016).</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F5957C2-5E9E-8248-85FB-E2EEAFA2BD11}" type="slidenum">
              <a:rPr lang="es-ES_tradnl" smtClean="0"/>
              <a:t>6</a:t>
            </a:fld>
            <a:endParaRPr lang="es-ES_tradnl"/>
          </a:p>
        </p:txBody>
      </p:sp>
    </p:spTree>
    <p:extLst>
      <p:ext uri="{BB962C8B-B14F-4D97-AF65-F5344CB8AC3E}">
        <p14:creationId xmlns:p14="http://schemas.microsoft.com/office/powerpoint/2010/main" val="311484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9538" y="741363"/>
            <a:ext cx="6578600" cy="3702050"/>
          </a:xfrm>
        </p:spPr>
      </p:sp>
      <p:sp>
        <p:nvSpPr>
          <p:cNvPr id="3" name="2 Marcador de notas"/>
          <p:cNvSpPr>
            <a:spLocks noGrp="1"/>
          </p:cNvSpPr>
          <p:nvPr>
            <p:ph type="body" idx="1"/>
          </p:nvPr>
        </p:nvSpPr>
        <p:spPr/>
        <p:txBody>
          <a:bodyPr>
            <a:normAutofit fontScale="92500" lnSpcReduction="20000"/>
          </a:bodyPr>
          <a:lstStyle/>
          <a:p>
            <a:r>
              <a:rPr lang="es-CR" sz="1200" kern="1200" dirty="0">
                <a:solidFill>
                  <a:schemeClr val="tx1"/>
                </a:solidFill>
                <a:effectLst/>
                <a:latin typeface="+mn-lt"/>
                <a:ea typeface="+mn-ea"/>
                <a:cs typeface="+mn-cs"/>
              </a:rPr>
              <a:t>Tres de las razones más destacadas:</a:t>
            </a:r>
          </a:p>
          <a:p>
            <a:pPr marL="171450" indent="-171450">
              <a:buFontTx/>
              <a:buChar char="-"/>
            </a:pPr>
            <a:r>
              <a:rPr lang="es-CR" sz="1200" kern="1200" dirty="0">
                <a:solidFill>
                  <a:schemeClr val="tx1"/>
                </a:solidFill>
                <a:effectLst/>
                <a:latin typeface="+mn-lt"/>
                <a:ea typeface="+mn-ea"/>
                <a:cs typeface="+mn-cs"/>
              </a:rPr>
              <a:t>Que se trata de medidas mucho más redistributivas que aquellas dirigidas a la población pobre debido, argumentan </a:t>
            </a:r>
            <a:r>
              <a:rPr lang="es-CR" sz="1200" kern="1200" dirty="0" err="1">
                <a:solidFill>
                  <a:schemeClr val="tx1"/>
                </a:solidFill>
                <a:effectLst/>
                <a:latin typeface="+mn-lt"/>
                <a:ea typeface="+mn-ea"/>
                <a:cs typeface="+mn-cs"/>
              </a:rPr>
              <a:t>Korpi</a:t>
            </a:r>
            <a:r>
              <a:rPr lang="es-CR" sz="1200" kern="1200" dirty="0">
                <a:solidFill>
                  <a:schemeClr val="tx1"/>
                </a:solidFill>
                <a:effectLst/>
                <a:latin typeface="+mn-lt"/>
                <a:ea typeface="+mn-ea"/>
                <a:cs typeface="+mn-cs"/>
              </a:rPr>
              <a:t> y Palmer, debido a que las coaliciones de clase que alimentan aseguran cantidad y calidad de transferencias y servicios (algo que no aseguran medidas exclusivamente dirigidas a la población de escasos recursos que además destinan un volumen importante de recursos a determinar quiénes son los “pobres merecedores” y cómo responden a la inversión social que se hace)</a:t>
            </a:r>
          </a:p>
          <a:p>
            <a:pPr marL="171450" indent="-171450">
              <a:buFontTx/>
              <a:buChar char="-"/>
            </a:pPr>
            <a:r>
              <a:rPr lang="es-CR" sz="1200" kern="1200" dirty="0">
                <a:solidFill>
                  <a:schemeClr val="tx1"/>
                </a:solidFill>
                <a:effectLst/>
                <a:latin typeface="+mn-lt"/>
                <a:ea typeface="+mn-ea"/>
                <a:cs typeface="+mn-cs"/>
              </a:rPr>
              <a:t>La pobreza es una categoría fluida que pueden alcanzar a más o menos personas de un momento a otro y por lo tanto, las medidas universales están preparadas para hacer frente a distintas contingencias</a:t>
            </a:r>
          </a:p>
          <a:p>
            <a:pPr marL="171450" indent="-171450">
              <a:buFontTx/>
              <a:buChar char="-"/>
            </a:pPr>
            <a:r>
              <a:rPr lang="es-CR" sz="1200" kern="1200" dirty="0">
                <a:solidFill>
                  <a:schemeClr val="tx1"/>
                </a:solidFill>
                <a:effectLst/>
                <a:latin typeface="+mn-lt"/>
                <a:ea typeface="+mn-ea"/>
                <a:cs typeface="+mn-cs"/>
              </a:rPr>
              <a:t>Cohesión</a:t>
            </a:r>
            <a:r>
              <a:rPr lang="es-CR" sz="1200" kern="1200" baseline="0" dirty="0">
                <a:solidFill>
                  <a:schemeClr val="tx1"/>
                </a:solidFill>
                <a:effectLst/>
                <a:latin typeface="+mn-lt"/>
                <a:ea typeface="+mn-ea"/>
                <a:cs typeface="+mn-cs"/>
              </a:rPr>
              <a:t> social y ciudadanía</a:t>
            </a:r>
          </a:p>
          <a:p>
            <a:pPr marL="171450" indent="-171450">
              <a:buFontTx/>
              <a:buChar char="-"/>
            </a:pPr>
            <a:endParaRPr lang="es-CR" sz="1200" kern="1200" baseline="0" dirty="0">
              <a:solidFill>
                <a:schemeClr val="tx1"/>
              </a:solidFill>
              <a:effectLst/>
              <a:latin typeface="+mn-lt"/>
              <a:ea typeface="+mn-ea"/>
              <a:cs typeface="+mn-cs"/>
            </a:endParaRPr>
          </a:p>
          <a:p>
            <a:pPr marL="171450" indent="-171450">
              <a:buFontTx/>
              <a:buChar char="-"/>
            </a:pPr>
            <a:endParaRPr lang="es-CR" sz="1200" kern="1200" baseline="0" dirty="0">
              <a:solidFill>
                <a:schemeClr val="tx1"/>
              </a:solidFill>
              <a:effectLst/>
              <a:latin typeface="+mn-lt"/>
              <a:ea typeface="+mn-ea"/>
              <a:cs typeface="+mn-cs"/>
            </a:endParaRPr>
          </a:p>
          <a:p>
            <a:pPr marL="0" indent="0">
              <a:buFontTx/>
              <a:buNone/>
            </a:pPr>
            <a:r>
              <a:rPr lang="es-CR" sz="1200" kern="1200" baseline="0" dirty="0" err="1">
                <a:solidFill>
                  <a:schemeClr val="tx1"/>
                </a:solidFill>
                <a:effectLst/>
                <a:latin typeface="+mn-lt"/>
                <a:ea typeface="+mn-ea"/>
                <a:cs typeface="+mn-cs"/>
              </a:rPr>
              <a:t>This</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is</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obviously</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important</a:t>
            </a:r>
            <a:r>
              <a:rPr lang="es-CR" sz="1200" kern="1200" baseline="0" dirty="0">
                <a:solidFill>
                  <a:schemeClr val="tx1"/>
                </a:solidFill>
                <a:effectLst/>
                <a:latin typeface="+mn-lt"/>
                <a:ea typeface="+mn-ea"/>
                <a:cs typeface="+mn-cs"/>
              </a:rPr>
              <a:t> in </a:t>
            </a:r>
            <a:r>
              <a:rPr lang="es-CR" sz="1200" kern="1200" baseline="0" dirty="0" err="1">
                <a:solidFill>
                  <a:schemeClr val="tx1"/>
                </a:solidFill>
                <a:effectLst/>
                <a:latin typeface="+mn-lt"/>
                <a:ea typeface="+mn-ea"/>
                <a:cs typeface="+mn-cs"/>
              </a:rPr>
              <a:t>countries</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like</a:t>
            </a:r>
            <a:r>
              <a:rPr lang="es-CR" sz="1200" kern="1200" baseline="0" dirty="0">
                <a:solidFill>
                  <a:schemeClr val="tx1"/>
                </a:solidFill>
                <a:effectLst/>
                <a:latin typeface="+mn-lt"/>
                <a:ea typeface="+mn-ea"/>
                <a:cs typeface="+mn-cs"/>
              </a:rPr>
              <a:t> Colombia </a:t>
            </a:r>
            <a:r>
              <a:rPr lang="es-CR" sz="1200" kern="1200" baseline="0" dirty="0" err="1">
                <a:solidFill>
                  <a:schemeClr val="tx1"/>
                </a:solidFill>
                <a:effectLst/>
                <a:latin typeface="+mn-lt"/>
                <a:ea typeface="+mn-ea"/>
                <a:cs typeface="+mn-cs"/>
              </a:rPr>
              <a:t>where</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income</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inequality</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is</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high</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due</a:t>
            </a:r>
            <a:r>
              <a:rPr lang="es-CR" sz="1200" kern="1200" baseline="0" dirty="0">
                <a:solidFill>
                  <a:schemeClr val="tx1"/>
                </a:solidFill>
                <a:effectLst/>
                <a:latin typeface="+mn-lt"/>
                <a:ea typeface="+mn-ea"/>
                <a:cs typeface="+mn-cs"/>
              </a:rPr>
              <a:t> to </a:t>
            </a:r>
            <a:r>
              <a:rPr lang="es-CR" sz="1200" kern="1200" baseline="0" dirty="0" err="1">
                <a:solidFill>
                  <a:schemeClr val="tx1"/>
                </a:solidFill>
                <a:effectLst/>
                <a:latin typeface="+mn-lt"/>
                <a:ea typeface="+mn-ea"/>
                <a:cs typeface="+mn-cs"/>
              </a:rPr>
              <a:t>the</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very</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rich</a:t>
            </a:r>
            <a:r>
              <a:rPr lang="es-CR" sz="1200" kern="1200" baseline="0" dirty="0">
                <a:solidFill>
                  <a:schemeClr val="tx1"/>
                </a:solidFill>
                <a:effectLst/>
                <a:latin typeface="+mn-lt"/>
                <a:ea typeface="+mn-ea"/>
                <a:cs typeface="+mn-cs"/>
              </a:rPr>
              <a:t> more </a:t>
            </a:r>
            <a:r>
              <a:rPr lang="es-CR" sz="1200" kern="1200" baseline="0" dirty="0" err="1">
                <a:solidFill>
                  <a:schemeClr val="tx1"/>
                </a:solidFill>
                <a:effectLst/>
                <a:latin typeface="+mn-lt"/>
                <a:ea typeface="+mn-ea"/>
                <a:cs typeface="+mn-cs"/>
              </a:rPr>
              <a:t>than</a:t>
            </a:r>
            <a:r>
              <a:rPr lang="es-CR" sz="1200" kern="1200" baseline="0" dirty="0">
                <a:solidFill>
                  <a:schemeClr val="tx1"/>
                </a:solidFill>
                <a:effectLst/>
                <a:latin typeface="+mn-lt"/>
                <a:ea typeface="+mn-ea"/>
                <a:cs typeface="+mn-cs"/>
              </a:rPr>
              <a:t> to </a:t>
            </a:r>
            <a:r>
              <a:rPr lang="es-CR" sz="1200" kern="1200" baseline="0" dirty="0" err="1">
                <a:solidFill>
                  <a:schemeClr val="tx1"/>
                </a:solidFill>
                <a:effectLst/>
                <a:latin typeface="+mn-lt"/>
                <a:ea typeface="+mn-ea"/>
                <a:cs typeface="+mn-cs"/>
              </a:rPr>
              <a:t>the</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middle</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class</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These</a:t>
            </a:r>
            <a:r>
              <a:rPr lang="es-CR" sz="1200" kern="1200" baseline="0" dirty="0">
                <a:solidFill>
                  <a:schemeClr val="tx1"/>
                </a:solidFill>
                <a:effectLst/>
                <a:latin typeface="+mn-lt"/>
                <a:ea typeface="+mn-ea"/>
                <a:cs typeface="+mn-cs"/>
              </a:rPr>
              <a:t> are </a:t>
            </a:r>
            <a:r>
              <a:rPr lang="es-CR" sz="1200" kern="1200" baseline="0" dirty="0" err="1">
                <a:solidFill>
                  <a:schemeClr val="tx1"/>
                </a:solidFill>
                <a:effectLst/>
                <a:latin typeface="+mn-lt"/>
                <a:ea typeface="+mn-ea"/>
                <a:cs typeface="+mn-cs"/>
              </a:rPr>
              <a:t>the</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findings</a:t>
            </a:r>
            <a:r>
              <a:rPr lang="es-CR" sz="1200" kern="1200" baseline="0" dirty="0">
                <a:solidFill>
                  <a:schemeClr val="tx1"/>
                </a:solidFill>
                <a:effectLst/>
                <a:latin typeface="+mn-lt"/>
                <a:ea typeface="+mn-ea"/>
                <a:cs typeface="+mn-cs"/>
              </a:rPr>
              <a:t> </a:t>
            </a:r>
            <a:r>
              <a:rPr lang="es-CR" sz="1200" kern="1200" baseline="0" dirty="0" err="1">
                <a:solidFill>
                  <a:schemeClr val="tx1"/>
                </a:solidFill>
                <a:effectLst/>
                <a:latin typeface="+mn-lt"/>
                <a:ea typeface="+mn-ea"/>
                <a:cs typeface="+mn-cs"/>
              </a:rPr>
              <a:t>from</a:t>
            </a:r>
            <a:r>
              <a:rPr lang="es-CR" sz="1200" kern="1200" baseline="0" dirty="0">
                <a:solidFill>
                  <a:schemeClr val="tx1"/>
                </a:solidFill>
                <a:effectLst/>
                <a:latin typeface="+mn-lt"/>
                <a:ea typeface="+mn-ea"/>
                <a:cs typeface="+mn-cs"/>
              </a:rPr>
              <a:t> Alvarado and </a:t>
            </a:r>
            <a:r>
              <a:rPr lang="es-CR" sz="1200" kern="1200" baseline="0" dirty="0" err="1">
                <a:solidFill>
                  <a:schemeClr val="tx1"/>
                </a:solidFill>
                <a:effectLst/>
                <a:latin typeface="+mn-lt"/>
                <a:ea typeface="+mn-ea"/>
                <a:cs typeface="+mn-cs"/>
              </a:rPr>
              <a:t>Londo</a:t>
            </a:r>
            <a:r>
              <a:rPr lang="es-ES" sz="1200" kern="1200" baseline="0" dirty="0" err="1">
                <a:solidFill>
                  <a:schemeClr val="tx1"/>
                </a:solidFill>
                <a:effectLst/>
                <a:latin typeface="+mn-lt"/>
                <a:ea typeface="+mn-ea"/>
                <a:cs typeface="+mn-cs"/>
              </a:rPr>
              <a:t>ño</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on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income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inequality</a:t>
            </a:r>
            <a:r>
              <a:rPr lang="es-ES" sz="1200" kern="1200" baseline="0" dirty="0">
                <a:solidFill>
                  <a:schemeClr val="tx1"/>
                </a:solidFill>
                <a:effectLst/>
                <a:latin typeface="+mn-lt"/>
                <a:ea typeface="+mn-ea"/>
                <a:cs typeface="+mn-cs"/>
              </a:rPr>
              <a:t>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top in Colombia: “</a:t>
            </a:r>
            <a:r>
              <a:rPr lang="en-GB" sz="1200" kern="1200" baseline="0" dirty="0">
                <a:solidFill>
                  <a:schemeClr val="tx1"/>
                </a:solidFill>
                <a:effectLst/>
                <a:latin typeface="+mn-lt"/>
                <a:ea typeface="+mn-ea"/>
                <a:cs typeface="+mn-cs"/>
              </a:rPr>
              <a:t>We obtain four main empirical results. First, income in Colombia is highly concentrated, the top 1% of the income distribution accounting for over 20% of total income in 2010. This is at the highest level of inequality in any recent year in the entire WTID sample. Second, high-income individuals in Colombia are, in essence, </a:t>
            </a:r>
            <a:r>
              <a:rPr lang="en-GB" sz="1200" kern="1200" baseline="0" dirty="0" err="1">
                <a:solidFill>
                  <a:schemeClr val="tx1"/>
                </a:solidFill>
                <a:effectLst/>
                <a:latin typeface="+mn-lt"/>
                <a:ea typeface="+mn-ea"/>
                <a:cs typeface="+mn-cs"/>
              </a:rPr>
              <a:t>rentiers</a:t>
            </a:r>
            <a:r>
              <a:rPr lang="en-GB" sz="1200" kern="1200" baseline="0" dirty="0">
                <a:solidFill>
                  <a:schemeClr val="tx1"/>
                </a:solidFill>
                <a:effectLst/>
                <a:latin typeface="+mn-lt"/>
                <a:ea typeface="+mn-ea"/>
                <a:cs typeface="+mn-cs"/>
              </a:rPr>
              <a:t> and capital owners. Third, while households’ surveys show that inequality has been decreasing since 2006, tax-based results offer a different picture, where concentration at the top has remained stable; when survey based Gini coefficients are adjusted to take into account higher incomes reported to tax files, inequality levels are higher, and the recent reduction in inequality is less pronounced.”</a:t>
            </a:r>
          </a:p>
          <a:p>
            <a:pPr marL="0" indent="0">
              <a:buFontTx/>
              <a:buNone/>
            </a:pPr>
            <a:endParaRPr lang="es-ES" sz="1200" kern="1200" baseline="0" dirty="0">
              <a:solidFill>
                <a:schemeClr val="tx1"/>
              </a:solidFill>
              <a:effectLst/>
              <a:latin typeface="+mn-lt"/>
              <a:ea typeface="+mn-ea"/>
              <a:cs typeface="+mn-cs"/>
            </a:endParaRPr>
          </a:p>
          <a:p>
            <a:pPr marL="0" indent="0">
              <a:buFontTx/>
              <a:buNone/>
            </a:pPr>
            <a:endParaRPr lang="es-CR" sz="1200" kern="1200" dirty="0">
              <a:solidFill>
                <a:schemeClr val="tx1"/>
              </a:solidFill>
              <a:effectLst/>
              <a:latin typeface="+mn-lt"/>
              <a:ea typeface="+mn-ea"/>
              <a:cs typeface="+mn-cs"/>
            </a:endParaRPr>
          </a:p>
          <a:p>
            <a:endParaRPr lang="en-US" dirty="0"/>
          </a:p>
        </p:txBody>
      </p:sp>
      <p:sp>
        <p:nvSpPr>
          <p:cNvPr id="4" name="3 Marcador de número de diapositiva"/>
          <p:cNvSpPr>
            <a:spLocks noGrp="1"/>
          </p:cNvSpPr>
          <p:nvPr>
            <p:ph type="sldNum" sz="quarter" idx="10"/>
          </p:nvPr>
        </p:nvSpPr>
        <p:spPr/>
        <p:txBody>
          <a:bodyPr/>
          <a:lstStyle/>
          <a:p>
            <a:fld id="{FAD04DCF-8960-428C-A50B-97733D949102}" type="slidenum">
              <a:rPr lang="en-GB" smtClean="0">
                <a:solidFill>
                  <a:prstClr val="black"/>
                </a:solidFill>
                <a:latin typeface="Calibri"/>
              </a:rPr>
              <a:pPr/>
              <a:t>13</a:t>
            </a:fld>
            <a:endParaRPr lang="en-GB">
              <a:solidFill>
                <a:prstClr val="black"/>
              </a:solidFill>
              <a:latin typeface="Calibri"/>
            </a:endParaRPr>
          </a:p>
        </p:txBody>
      </p:sp>
    </p:spTree>
    <p:extLst>
      <p:ext uri="{BB962C8B-B14F-4D97-AF65-F5344CB8AC3E}">
        <p14:creationId xmlns:p14="http://schemas.microsoft.com/office/powerpoint/2010/main" val="2845217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a:t>
            </a:r>
            <a:r>
              <a:rPr lang="en-US" baseline="0" dirty="0"/>
              <a:t> DIFFERENT AREAS TO CONSIDER:</a:t>
            </a:r>
          </a:p>
          <a:p>
            <a:endParaRPr lang="en-US" baseline="0" dirty="0"/>
          </a:p>
          <a:p>
            <a:pPr marL="228600" indent="-228600">
              <a:buAutoNum type="alphaUcPeriod"/>
            </a:pPr>
            <a:r>
              <a:rPr lang="en-US" baseline="0" dirty="0"/>
              <a:t>THE WAY WE UNDERSTAND THE DEPENDENT VARIABLE</a:t>
            </a:r>
          </a:p>
          <a:p>
            <a:pPr marL="228600" indent="-228600">
              <a:buAutoNum type="alphaUcPeriod"/>
            </a:pPr>
            <a:r>
              <a:rPr lang="en-US" baseline="0" dirty="0"/>
              <a:t>THE CAUSAL DETERMINANTS (AND THE CAUSAL CHAINS)</a:t>
            </a:r>
            <a:endParaRPr lang="en-US" dirty="0"/>
          </a:p>
        </p:txBody>
      </p:sp>
      <p:sp>
        <p:nvSpPr>
          <p:cNvPr id="4" name="Slide Number Placeholder 3"/>
          <p:cNvSpPr>
            <a:spLocks noGrp="1"/>
          </p:cNvSpPr>
          <p:nvPr>
            <p:ph type="sldNum" sz="quarter" idx="10"/>
          </p:nvPr>
        </p:nvSpPr>
        <p:spPr/>
        <p:txBody>
          <a:bodyPr/>
          <a:lstStyle/>
          <a:p>
            <a:fld id="{3F5957C2-5E9E-8248-85FB-E2EEAFA2BD11}" type="slidenum">
              <a:rPr lang="es-ES_tradnl" smtClean="0"/>
              <a:t>15</a:t>
            </a:fld>
            <a:endParaRPr lang="es-ES_tradnl"/>
          </a:p>
        </p:txBody>
      </p:sp>
    </p:spTree>
    <p:extLst>
      <p:ext uri="{BB962C8B-B14F-4D97-AF65-F5344CB8AC3E}">
        <p14:creationId xmlns:p14="http://schemas.microsoft.com/office/powerpoint/2010/main" val="25507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PROBLEM HAS TO DO WITH THE DEPENDENT VARIABLE</a:t>
            </a:r>
          </a:p>
          <a:p>
            <a:endParaRPr lang="en-US" dirty="0"/>
          </a:p>
          <a:p>
            <a:r>
              <a:rPr lang="en-US" dirty="0" err="1"/>
              <a:t>Est</a:t>
            </a:r>
            <a:r>
              <a:rPr lang="es-ES" dirty="0" err="1"/>
              <a:t>án</a:t>
            </a:r>
            <a:r>
              <a:rPr lang="es-ES" dirty="0"/>
              <a:t> presentes</a:t>
            </a:r>
            <a:r>
              <a:rPr lang="es-ES" baseline="0" dirty="0"/>
              <a:t> d</a:t>
            </a:r>
            <a:r>
              <a:rPr lang="en-US" dirty="0" err="1"/>
              <a:t>os</a:t>
            </a:r>
            <a:r>
              <a:rPr lang="en-US" dirty="0"/>
              <a:t> </a:t>
            </a:r>
            <a:r>
              <a:rPr lang="en-US" dirty="0" err="1"/>
              <a:t>principales</a:t>
            </a:r>
            <a:r>
              <a:rPr lang="en-US" dirty="0"/>
              <a:t> </a:t>
            </a:r>
            <a:r>
              <a:rPr lang="en-US" dirty="0" err="1"/>
              <a:t>nociones</a:t>
            </a:r>
            <a:r>
              <a:rPr lang="en-US" baseline="0" dirty="0"/>
              <a:t> de </a:t>
            </a:r>
            <a:r>
              <a:rPr lang="en-US" baseline="0" dirty="0" err="1"/>
              <a:t>universalismo</a:t>
            </a:r>
            <a:r>
              <a:rPr lang="en-US" baseline="0" dirty="0"/>
              <a:t>, </a:t>
            </a:r>
            <a:r>
              <a:rPr lang="en-US" baseline="0" dirty="0" err="1"/>
              <a:t>una</a:t>
            </a:r>
            <a:r>
              <a:rPr lang="en-US" baseline="0" dirty="0"/>
              <a:t> m</a:t>
            </a:r>
            <a:r>
              <a:rPr lang="es-ES" baseline="0" dirty="0" err="1"/>
              <a:t>ás</a:t>
            </a:r>
            <a:r>
              <a:rPr lang="es-ES" baseline="0" dirty="0"/>
              <a:t> vinculada al mundo académico del norte y otra a Naciones Unidas y al mundo de la toma de decisiones de política pública</a:t>
            </a:r>
          </a:p>
          <a:p>
            <a:r>
              <a:rPr lang="es-ES" baseline="0" dirty="0"/>
              <a:t>Dos problemas: un enfoque refleja el proceso escandinavo y es inviable en nuestros países; el segundo reduce el universalismo a la cobertura</a:t>
            </a:r>
            <a:endParaRPr lang="en-US" dirty="0"/>
          </a:p>
        </p:txBody>
      </p:sp>
      <p:sp>
        <p:nvSpPr>
          <p:cNvPr id="4" name="Slide Number Placeholder 3"/>
          <p:cNvSpPr>
            <a:spLocks noGrp="1"/>
          </p:cNvSpPr>
          <p:nvPr>
            <p:ph type="sldNum" sz="quarter" idx="10"/>
          </p:nvPr>
        </p:nvSpPr>
        <p:spPr/>
        <p:txBody>
          <a:bodyPr/>
          <a:lstStyle/>
          <a:p>
            <a:fld id="{3F5957C2-5E9E-8248-85FB-E2EEAFA2BD11}" type="slidenum">
              <a:rPr lang="es-ES_tradnl" smtClean="0"/>
              <a:t>16</a:t>
            </a:fld>
            <a:endParaRPr lang="es-ES_tradnl"/>
          </a:p>
        </p:txBody>
      </p:sp>
    </p:spTree>
    <p:extLst>
      <p:ext uri="{BB962C8B-B14F-4D97-AF65-F5344CB8AC3E}">
        <p14:creationId xmlns:p14="http://schemas.microsoft.com/office/powerpoint/2010/main" val="64933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86000" y="514350"/>
            <a:ext cx="4572000" cy="2571750"/>
          </a:xfrm>
        </p:spPr>
      </p:sp>
      <p:sp>
        <p:nvSpPr>
          <p:cNvPr id="3" name="2 Marcador de notas"/>
          <p:cNvSpPr>
            <a:spLocks noGrp="1"/>
          </p:cNvSpPr>
          <p:nvPr>
            <p:ph type="body" idx="1"/>
          </p:nvPr>
        </p:nvSpPr>
        <p:spPr/>
        <p:txBody>
          <a:bodyPr>
            <a:normAutofit/>
          </a:bodyPr>
          <a:lstStyle/>
          <a:p>
            <a:pPr lvl="0"/>
            <a:endParaRPr lang="es-C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FAD04DCF-8960-428C-A50B-97733D949102}" type="slidenum">
              <a:rPr lang="en-GB" smtClean="0"/>
              <a:pPr/>
              <a:t>17</a:t>
            </a:fld>
            <a:endParaRPr lang="en-GB"/>
          </a:p>
        </p:txBody>
      </p:sp>
    </p:spTree>
    <p:extLst>
      <p:ext uri="{BB962C8B-B14F-4D97-AF65-F5344CB8AC3E}">
        <p14:creationId xmlns:p14="http://schemas.microsoft.com/office/powerpoint/2010/main" val="868226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Mauricio:</a:t>
            </a:r>
            <a:r>
              <a:rPr lang="es-ES_tradnl" baseline="0" dirty="0"/>
              <a:t> alta </a:t>
            </a:r>
            <a:r>
              <a:rPr lang="es-ES_tradnl" baseline="0" dirty="0" err="1"/>
              <a:t>unificacion</a:t>
            </a:r>
            <a:r>
              <a:rPr lang="es-ES_tradnl" baseline="0" dirty="0"/>
              <a:t> con alta presencia de mercado</a:t>
            </a:r>
          </a:p>
          <a:p>
            <a:r>
              <a:rPr lang="es-ES_tradnl" dirty="0"/>
              <a:t>CR: alta </a:t>
            </a:r>
            <a:r>
              <a:rPr lang="es-ES_tradnl" dirty="0" err="1"/>
              <a:t>unificacion</a:t>
            </a:r>
            <a:r>
              <a:rPr lang="es-ES_tradnl" dirty="0"/>
              <a:t> con baja</a:t>
            </a:r>
            <a:r>
              <a:rPr lang="es-ES_tradnl" baseline="0" dirty="0"/>
              <a:t> </a:t>
            </a:r>
            <a:r>
              <a:rPr lang="es-ES_tradnl" baseline="0" dirty="0" err="1"/>
              <a:t>pesencia</a:t>
            </a:r>
            <a:r>
              <a:rPr lang="es-ES_tradnl" baseline="0" dirty="0"/>
              <a:t> de mercado</a:t>
            </a:r>
          </a:p>
          <a:p>
            <a:r>
              <a:rPr lang="es-ES_tradnl" baseline="0" dirty="0" err="1"/>
              <a:t>Uru</a:t>
            </a:r>
            <a:r>
              <a:rPr lang="es-ES_tradnl" baseline="0" dirty="0"/>
              <a:t>: alta </a:t>
            </a:r>
            <a:r>
              <a:rPr lang="es-ES_tradnl" baseline="0" dirty="0" err="1"/>
              <a:t>fragmentaci</a:t>
            </a:r>
            <a:r>
              <a:rPr lang="es-ES" baseline="0" dirty="0" err="1"/>
              <a:t>ón</a:t>
            </a:r>
            <a:r>
              <a:rPr lang="es-ES" baseline="0" dirty="0"/>
              <a:t> con poca presencia de mercado</a:t>
            </a:r>
          </a:p>
          <a:p>
            <a:r>
              <a:rPr lang="es-ES" baseline="0" dirty="0"/>
              <a:t>Corea: alta fragmentación con alta presencia de mercado</a:t>
            </a:r>
          </a:p>
          <a:p>
            <a:endParaRPr lang="es-ES" baseline="0" dirty="0"/>
          </a:p>
          <a:p>
            <a:pPr>
              <a:spcBef>
                <a:spcPts val="600"/>
              </a:spcBef>
              <a:spcAft>
                <a:spcPts val="600"/>
              </a:spcAft>
            </a:pPr>
            <a:r>
              <a:rPr lang="es-CR" sz="1200" dirty="0"/>
              <a:t>Mauricio: instrumentos “a la escandinava" con alternativa de mercado inhibió suficiencia y equidad</a:t>
            </a:r>
          </a:p>
          <a:p>
            <a:pPr>
              <a:spcBef>
                <a:spcPts val="600"/>
              </a:spcBef>
              <a:spcAft>
                <a:spcPts val="600"/>
              </a:spcAft>
            </a:pPr>
            <a:r>
              <a:rPr lang="es-CR" sz="1200" dirty="0"/>
              <a:t>Costa Rica: arquitectura más unificada desde el inicio (con </a:t>
            </a:r>
            <a:r>
              <a:rPr lang="es-CR" sz="1200" dirty="0">
                <a:hlinkClick r:id="" action="ppaction://noaction"/>
              </a:rPr>
              <a:t>instrumentos </a:t>
            </a:r>
            <a:r>
              <a:rPr lang="es-CR" sz="1200" dirty="0"/>
              <a:t>“inadecuados”)</a:t>
            </a:r>
          </a:p>
          <a:p>
            <a:pPr>
              <a:spcBef>
                <a:spcPts val="600"/>
              </a:spcBef>
              <a:spcAft>
                <a:spcPts val="600"/>
              </a:spcAft>
            </a:pPr>
            <a:r>
              <a:rPr lang="es-CR" sz="1200" dirty="0"/>
              <a:t>Uruguay: avances pero lentos por alta fragmentación inicial con presencia privada sin fines de lucro</a:t>
            </a:r>
          </a:p>
          <a:p>
            <a:pPr>
              <a:spcBef>
                <a:spcPts val="600"/>
              </a:spcBef>
              <a:spcAft>
                <a:spcPts val="600"/>
              </a:spcAft>
            </a:pPr>
            <a:r>
              <a:rPr lang="es-CR" sz="1200" dirty="0"/>
              <a:t>Corea del Sur: avances muy lentos dada alta presencia privada</a:t>
            </a:r>
          </a:p>
          <a:p>
            <a:endParaRPr lang="es-ES_tradnl" baseline="0" dirty="0"/>
          </a:p>
          <a:p>
            <a:endParaRPr lang="es-ES_tradnl" dirty="0"/>
          </a:p>
        </p:txBody>
      </p:sp>
      <p:sp>
        <p:nvSpPr>
          <p:cNvPr id="4" name="Slide Number Placeholder 3"/>
          <p:cNvSpPr>
            <a:spLocks noGrp="1"/>
          </p:cNvSpPr>
          <p:nvPr>
            <p:ph type="sldNum" sz="quarter" idx="10"/>
          </p:nvPr>
        </p:nvSpPr>
        <p:spPr/>
        <p:txBody>
          <a:bodyPr/>
          <a:lstStyle/>
          <a:p>
            <a:fld id="{3F5957C2-5E9E-8248-85FB-E2EEAFA2BD11}" type="slidenum">
              <a:rPr lang="es-ES_tradnl" smtClean="0"/>
              <a:t>19</a:t>
            </a:fld>
            <a:endParaRPr lang="es-ES_tradnl"/>
          </a:p>
        </p:txBody>
      </p:sp>
    </p:spTree>
    <p:extLst>
      <p:ext uri="{BB962C8B-B14F-4D97-AF65-F5344CB8AC3E}">
        <p14:creationId xmlns:p14="http://schemas.microsoft.com/office/powerpoint/2010/main" val="887516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p:cNvSpPr>
            <a:spLocks noGrp="1"/>
          </p:cNvSpPr>
          <p:nvPr>
            <p:ph type="dt" sz="half" idx="10"/>
          </p:nvPr>
        </p:nvSpPr>
        <p:spPr/>
        <p:txBody>
          <a:bodyPr/>
          <a:lstStyle/>
          <a:p>
            <a:fld id="{3FD5FF03-6566-4E43-BE94-4F52E0410E4B}" type="datetimeFigureOut">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6C29A-19C5-9342-B434-1C405877C2FF}" type="slidenum">
              <a:rPr lang="en-US" smtClean="0"/>
              <a:t>‹#›</a:t>
            </a:fld>
            <a:endParaRPr lang="en-US"/>
          </a:p>
        </p:txBody>
      </p:sp>
    </p:spTree>
    <p:extLst>
      <p:ext uri="{BB962C8B-B14F-4D97-AF65-F5344CB8AC3E}">
        <p14:creationId xmlns:p14="http://schemas.microsoft.com/office/powerpoint/2010/main" val="1972678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p:cNvSpPr>
            <a:spLocks noGrp="1"/>
          </p:cNvSpPr>
          <p:nvPr>
            <p:ph type="dt" sz="half" idx="10"/>
          </p:nvPr>
        </p:nvSpPr>
        <p:spPr/>
        <p:txBody>
          <a:bodyPr/>
          <a:lstStyle/>
          <a:p>
            <a:fld id="{3FD5FF03-6566-4E43-BE94-4F52E0410E4B}" type="datetimeFigureOut">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6C29A-19C5-9342-B434-1C405877C2FF}" type="slidenum">
              <a:rPr lang="en-US" smtClean="0"/>
              <a:t>‹#›</a:t>
            </a:fld>
            <a:endParaRPr lang="en-US"/>
          </a:p>
        </p:txBody>
      </p:sp>
    </p:spTree>
    <p:extLst>
      <p:ext uri="{BB962C8B-B14F-4D97-AF65-F5344CB8AC3E}">
        <p14:creationId xmlns:p14="http://schemas.microsoft.com/office/powerpoint/2010/main" val="1667302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p:cNvSpPr>
            <a:spLocks noGrp="1"/>
          </p:cNvSpPr>
          <p:nvPr>
            <p:ph type="dt" sz="half" idx="10"/>
          </p:nvPr>
        </p:nvSpPr>
        <p:spPr/>
        <p:txBody>
          <a:bodyPr/>
          <a:lstStyle/>
          <a:p>
            <a:fld id="{3FD5FF03-6566-4E43-BE94-4F52E0410E4B}" type="datetimeFigureOut">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6C29A-19C5-9342-B434-1C405877C2FF}" type="slidenum">
              <a:rPr lang="en-US" smtClean="0"/>
              <a:t>‹#›</a:t>
            </a:fld>
            <a:endParaRPr lang="en-US"/>
          </a:p>
        </p:txBody>
      </p:sp>
    </p:spTree>
    <p:extLst>
      <p:ext uri="{BB962C8B-B14F-4D97-AF65-F5344CB8AC3E}">
        <p14:creationId xmlns:p14="http://schemas.microsoft.com/office/powerpoint/2010/main" val="1985835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_trad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p:cNvSpPr>
            <a:spLocks noGrp="1"/>
          </p:cNvSpPr>
          <p:nvPr>
            <p:ph type="dt" sz="half" idx="10"/>
          </p:nvPr>
        </p:nvSpPr>
        <p:spPr/>
        <p:txBody>
          <a:bodyPr/>
          <a:lstStyle/>
          <a:p>
            <a:fld id="{3FD5FF03-6566-4E43-BE94-4F52E0410E4B}" type="datetimeFigureOut">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6C29A-19C5-9342-B434-1C405877C2FF}" type="slidenum">
              <a:rPr lang="en-US" smtClean="0"/>
              <a:t>‹#›</a:t>
            </a:fld>
            <a:endParaRPr lang="en-US"/>
          </a:p>
        </p:txBody>
      </p:sp>
    </p:spTree>
    <p:extLst>
      <p:ext uri="{BB962C8B-B14F-4D97-AF65-F5344CB8AC3E}">
        <p14:creationId xmlns:p14="http://schemas.microsoft.com/office/powerpoint/2010/main" val="196324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D5FF03-6566-4E43-BE94-4F52E0410E4B}" type="datetimeFigureOut">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6C29A-19C5-9342-B434-1C405877C2FF}" type="slidenum">
              <a:rPr lang="en-US" smtClean="0"/>
              <a:t>‹#›</a:t>
            </a:fld>
            <a:endParaRPr lang="en-US"/>
          </a:p>
        </p:txBody>
      </p:sp>
    </p:spTree>
    <p:extLst>
      <p:ext uri="{BB962C8B-B14F-4D97-AF65-F5344CB8AC3E}">
        <p14:creationId xmlns:p14="http://schemas.microsoft.com/office/powerpoint/2010/main" val="13120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_tradnl"/>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p:cNvSpPr>
            <a:spLocks noGrp="1"/>
          </p:cNvSpPr>
          <p:nvPr>
            <p:ph type="dt" sz="half" idx="10"/>
          </p:nvPr>
        </p:nvSpPr>
        <p:spPr/>
        <p:txBody>
          <a:bodyPr/>
          <a:lstStyle/>
          <a:p>
            <a:fld id="{3FD5FF03-6566-4E43-BE94-4F52E0410E4B}" type="datetimeFigureOut">
              <a:rPr lang="en-US" smtClean="0"/>
              <a:t>4/7/19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6C29A-19C5-9342-B434-1C405877C2FF}" type="slidenum">
              <a:rPr lang="en-US" smtClean="0"/>
              <a:t>‹#›</a:t>
            </a:fld>
            <a:endParaRPr lang="en-US"/>
          </a:p>
        </p:txBody>
      </p:sp>
    </p:spTree>
    <p:extLst>
      <p:ext uri="{BB962C8B-B14F-4D97-AF65-F5344CB8AC3E}">
        <p14:creationId xmlns:p14="http://schemas.microsoft.com/office/powerpoint/2010/main" val="1774514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p:cNvSpPr>
            <a:spLocks noGrp="1"/>
          </p:cNvSpPr>
          <p:nvPr>
            <p:ph type="dt" sz="half" idx="10"/>
          </p:nvPr>
        </p:nvSpPr>
        <p:spPr/>
        <p:txBody>
          <a:bodyPr/>
          <a:lstStyle/>
          <a:p>
            <a:fld id="{3FD5FF03-6566-4E43-BE94-4F52E0410E4B}" type="datetimeFigureOut">
              <a:rPr lang="en-US" smtClean="0"/>
              <a:t>4/7/19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6C29A-19C5-9342-B434-1C405877C2FF}" type="slidenum">
              <a:rPr lang="en-US" smtClean="0"/>
              <a:t>‹#›</a:t>
            </a:fld>
            <a:endParaRPr lang="en-US"/>
          </a:p>
        </p:txBody>
      </p:sp>
    </p:spTree>
    <p:extLst>
      <p:ext uri="{BB962C8B-B14F-4D97-AF65-F5344CB8AC3E}">
        <p14:creationId xmlns:p14="http://schemas.microsoft.com/office/powerpoint/2010/main" val="1313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S_tradnl"/>
          </a:p>
        </p:txBody>
      </p:sp>
      <p:sp>
        <p:nvSpPr>
          <p:cNvPr id="3" name="Date Placeholder 2"/>
          <p:cNvSpPr>
            <a:spLocks noGrp="1"/>
          </p:cNvSpPr>
          <p:nvPr>
            <p:ph type="dt" sz="half" idx="10"/>
          </p:nvPr>
        </p:nvSpPr>
        <p:spPr/>
        <p:txBody>
          <a:bodyPr/>
          <a:lstStyle/>
          <a:p>
            <a:fld id="{3FD5FF03-6566-4E43-BE94-4F52E0410E4B}" type="datetimeFigureOut">
              <a:rPr lang="en-US" smtClean="0"/>
              <a:t>4/7/19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6C29A-19C5-9342-B434-1C405877C2FF}" type="slidenum">
              <a:rPr lang="en-US" smtClean="0"/>
              <a:t>‹#›</a:t>
            </a:fld>
            <a:endParaRPr lang="en-US"/>
          </a:p>
        </p:txBody>
      </p:sp>
      <p:pic>
        <p:nvPicPr>
          <p:cNvPr id="6" name="Picture 5"/>
          <p:cNvPicPr>
            <a:picLocks noChangeAspect="1"/>
          </p:cNvPicPr>
          <p:nvPr userDrawn="1"/>
        </p:nvPicPr>
        <p:blipFill>
          <a:blip r:embed="rId2"/>
          <a:stretch>
            <a:fillRect/>
          </a:stretch>
        </p:blipFill>
        <p:spPr>
          <a:xfrm>
            <a:off x="10210800" y="317236"/>
            <a:ext cx="967099" cy="1418696"/>
          </a:xfrm>
          <a:prstGeom prst="rect">
            <a:avLst/>
          </a:prstGeom>
        </p:spPr>
      </p:pic>
    </p:spTree>
    <p:extLst>
      <p:ext uri="{BB962C8B-B14F-4D97-AF65-F5344CB8AC3E}">
        <p14:creationId xmlns:p14="http://schemas.microsoft.com/office/powerpoint/2010/main" val="1725134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D5FF03-6566-4E43-BE94-4F52E0410E4B}" type="datetimeFigureOut">
              <a:rPr lang="en-US" smtClean="0"/>
              <a:t>4/7/19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6C29A-19C5-9342-B434-1C405877C2FF}" type="slidenum">
              <a:rPr lang="en-US" smtClean="0"/>
              <a:t>‹#›</a:t>
            </a:fld>
            <a:endParaRPr lang="en-US"/>
          </a:p>
        </p:txBody>
      </p:sp>
    </p:spTree>
    <p:extLst>
      <p:ext uri="{BB962C8B-B14F-4D97-AF65-F5344CB8AC3E}">
        <p14:creationId xmlns:p14="http://schemas.microsoft.com/office/powerpoint/2010/main" val="115302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D5FF03-6566-4E43-BE94-4F52E0410E4B}" type="datetimeFigureOut">
              <a:rPr lang="en-US" smtClean="0"/>
              <a:t>4/7/19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6C29A-19C5-9342-B434-1C405877C2FF}" type="slidenum">
              <a:rPr lang="en-US" smtClean="0"/>
              <a:t>‹#›</a:t>
            </a:fld>
            <a:endParaRPr lang="en-US"/>
          </a:p>
        </p:txBody>
      </p:sp>
    </p:spTree>
    <p:extLst>
      <p:ext uri="{BB962C8B-B14F-4D97-AF65-F5344CB8AC3E}">
        <p14:creationId xmlns:p14="http://schemas.microsoft.com/office/powerpoint/2010/main" val="2145186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D5FF03-6566-4E43-BE94-4F52E0410E4B}" type="datetimeFigureOut">
              <a:rPr lang="en-US" smtClean="0"/>
              <a:t>4/7/19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6C29A-19C5-9342-B434-1C405877C2FF}" type="slidenum">
              <a:rPr lang="en-US" smtClean="0"/>
              <a:t>‹#›</a:t>
            </a:fld>
            <a:endParaRPr lang="en-US"/>
          </a:p>
        </p:txBody>
      </p:sp>
    </p:spTree>
    <p:extLst>
      <p:ext uri="{BB962C8B-B14F-4D97-AF65-F5344CB8AC3E}">
        <p14:creationId xmlns:p14="http://schemas.microsoft.com/office/powerpoint/2010/main" val="39581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5FF03-6566-4E43-BE94-4F52E0410E4B}" type="datetimeFigureOut">
              <a:rPr lang="en-US" smtClean="0"/>
              <a:t>4/7/19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6C29A-19C5-9342-B434-1C405877C2FF}" type="slidenum">
              <a:rPr lang="en-US" smtClean="0"/>
              <a:t>‹#›</a:t>
            </a:fld>
            <a:endParaRPr lang="en-US"/>
          </a:p>
        </p:txBody>
      </p:sp>
    </p:spTree>
    <p:extLst>
      <p:ext uri="{BB962C8B-B14F-4D97-AF65-F5344CB8AC3E}">
        <p14:creationId xmlns:p14="http://schemas.microsoft.com/office/powerpoint/2010/main" val="1564188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latinamericandevelopment.blogspot.com/"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29526" y="3568389"/>
            <a:ext cx="5890046" cy="2337959"/>
          </a:xfrm>
        </p:spPr>
        <p:txBody>
          <a:bodyPr>
            <a:normAutofit/>
          </a:bodyPr>
          <a:lstStyle/>
          <a:p>
            <a:r>
              <a:rPr lang="es-ES" dirty="0">
                <a:latin typeface="Candara" panose="020E0502030303020204" pitchFamily="34" charset="0"/>
              </a:rPr>
              <a:t>Diego Sánchez-</a:t>
            </a:r>
            <a:r>
              <a:rPr lang="es-ES" dirty="0" err="1">
                <a:latin typeface="Candara" panose="020E0502030303020204" pitchFamily="34" charset="0"/>
              </a:rPr>
              <a:t>Ancochea</a:t>
            </a:r>
            <a:r>
              <a:rPr lang="es-ES" dirty="0">
                <a:latin typeface="Candara" panose="020E0502030303020204" pitchFamily="34" charset="0"/>
              </a:rPr>
              <a:t> </a:t>
            </a:r>
          </a:p>
          <a:p>
            <a:r>
              <a:rPr lang="es-ES" dirty="0">
                <a:latin typeface="Candara" panose="020E0502030303020204" pitchFamily="34" charset="0"/>
              </a:rPr>
              <a:t>(U. of Oxford and Kellogg </a:t>
            </a:r>
            <a:r>
              <a:rPr lang="es-ES" dirty="0" err="1">
                <a:latin typeface="Candara" panose="020E0502030303020204" pitchFamily="34" charset="0"/>
              </a:rPr>
              <a:t>Institute</a:t>
            </a:r>
            <a:r>
              <a:rPr lang="es-ES" dirty="0">
                <a:latin typeface="Candara" panose="020E0502030303020204" pitchFamily="34" charset="0"/>
              </a:rPr>
              <a:t>)</a:t>
            </a:r>
          </a:p>
          <a:p>
            <a:r>
              <a:rPr lang="es-ES" dirty="0">
                <a:latin typeface="Candara" panose="020E0502030303020204" pitchFamily="34" charset="0"/>
              </a:rPr>
              <a:t>&amp;</a:t>
            </a:r>
          </a:p>
          <a:p>
            <a:r>
              <a:rPr lang="en-US" dirty="0">
                <a:latin typeface="Candara" panose="020E0502030303020204" pitchFamily="34" charset="0"/>
              </a:rPr>
              <a:t>Juliana Mart</a:t>
            </a:r>
            <a:r>
              <a:rPr lang="es-ES" dirty="0" err="1">
                <a:latin typeface="Candara" panose="020E0502030303020204" pitchFamily="34" charset="0"/>
              </a:rPr>
              <a:t>ínez</a:t>
            </a:r>
            <a:r>
              <a:rPr lang="es-ES" dirty="0">
                <a:latin typeface="Candara" panose="020E0502030303020204" pitchFamily="34" charset="0"/>
              </a:rPr>
              <a:t> </a:t>
            </a:r>
            <a:r>
              <a:rPr lang="es-ES" dirty="0" err="1">
                <a:latin typeface="Candara" panose="020E0502030303020204" pitchFamily="34" charset="0"/>
              </a:rPr>
              <a:t>Franzoni</a:t>
            </a:r>
            <a:r>
              <a:rPr lang="es-ES" dirty="0">
                <a:latin typeface="Candara" panose="020E0502030303020204" pitchFamily="34" charset="0"/>
              </a:rPr>
              <a:t> </a:t>
            </a:r>
          </a:p>
          <a:p>
            <a:r>
              <a:rPr lang="es-ES" dirty="0">
                <a:latin typeface="Candara" panose="020E0502030303020204" pitchFamily="34" charset="0"/>
              </a:rPr>
              <a:t>(U. de Costa Rica)</a:t>
            </a:r>
          </a:p>
          <a:p>
            <a:endParaRPr lang="es-ES" dirty="0">
              <a:latin typeface="Candara" panose="020E0502030303020204" pitchFamily="34" charset="0"/>
            </a:endParaRPr>
          </a:p>
          <a:p>
            <a:endParaRPr lang="en-US" dirty="0">
              <a:latin typeface="Candara" panose="020E0502030303020204" pitchFamily="34" charset="0"/>
            </a:endParaRPr>
          </a:p>
        </p:txBody>
      </p:sp>
      <p:pic>
        <p:nvPicPr>
          <p:cNvPr id="7" name="Picture 6"/>
          <p:cNvPicPr>
            <a:picLocks noChangeAspect="1"/>
          </p:cNvPicPr>
          <p:nvPr/>
        </p:nvPicPr>
        <p:blipFill rotWithShape="1">
          <a:blip r:embed="rId3"/>
          <a:srcRect l="2158" t="41385" r="2143" b="1253"/>
          <a:stretch/>
        </p:blipFill>
        <p:spPr>
          <a:xfrm>
            <a:off x="0" y="868452"/>
            <a:ext cx="5729526" cy="5037896"/>
          </a:xfrm>
          <a:prstGeom prst="rect">
            <a:avLst/>
          </a:prstGeom>
        </p:spPr>
      </p:pic>
      <p:sp>
        <p:nvSpPr>
          <p:cNvPr id="2" name="Title 1"/>
          <p:cNvSpPr>
            <a:spLocks noGrp="1"/>
          </p:cNvSpPr>
          <p:nvPr>
            <p:ph type="ctrTitle"/>
          </p:nvPr>
        </p:nvSpPr>
        <p:spPr>
          <a:xfrm>
            <a:off x="5092697" y="300546"/>
            <a:ext cx="6739467" cy="2431504"/>
          </a:xfrm>
        </p:spPr>
        <p:txBody>
          <a:bodyPr>
            <a:normAutofit/>
          </a:bodyPr>
          <a:lstStyle/>
          <a:p>
            <a:r>
              <a:rPr lang="en-US" sz="4400" b="1" dirty="0"/>
              <a:t>Fighting Inequality: </a:t>
            </a:r>
            <a:br>
              <a:rPr lang="en-US" sz="4400" b="1" dirty="0"/>
            </a:br>
            <a:r>
              <a:rPr lang="en-US" sz="4400" b="1" dirty="0"/>
              <a:t>Universal Social Policies and More</a:t>
            </a:r>
            <a:endParaRPr lang="en-US" sz="4400" dirty="0"/>
          </a:p>
        </p:txBody>
      </p:sp>
      <p:sp>
        <p:nvSpPr>
          <p:cNvPr id="4" name="TextBox 3">
            <a:extLst>
              <a:ext uri="{FF2B5EF4-FFF2-40B4-BE49-F238E27FC236}">
                <a16:creationId xmlns:a16="http://schemas.microsoft.com/office/drawing/2014/main" id="{D5881646-30E2-2642-A2C3-933F527778F4}"/>
              </a:ext>
            </a:extLst>
          </p:cNvPr>
          <p:cNvSpPr txBox="1"/>
          <p:nvPr/>
        </p:nvSpPr>
        <p:spPr>
          <a:xfrm>
            <a:off x="914399" y="6004023"/>
            <a:ext cx="5062655" cy="738664"/>
          </a:xfrm>
          <a:prstGeom prst="rect">
            <a:avLst/>
          </a:prstGeom>
          <a:noFill/>
        </p:spPr>
        <p:txBody>
          <a:bodyPr wrap="square" rtlCol="0">
            <a:spAutoFit/>
          </a:bodyPr>
          <a:lstStyle/>
          <a:p>
            <a:r>
              <a:rPr lang="es-ES" sz="2400" dirty="0" err="1">
                <a:latin typeface="Candara" panose="020E0502030303020204" pitchFamily="34" charset="0"/>
              </a:rPr>
              <a:t>Notre</a:t>
            </a:r>
            <a:r>
              <a:rPr lang="es-ES" sz="2400" dirty="0">
                <a:latin typeface="Candara" panose="020E0502030303020204" pitchFamily="34" charset="0"/>
              </a:rPr>
              <a:t> Dame, 8-9 </a:t>
            </a:r>
            <a:r>
              <a:rPr lang="es-ES" sz="2400" dirty="0" err="1">
                <a:latin typeface="Candara" panose="020E0502030303020204" pitchFamily="34" charset="0"/>
              </a:rPr>
              <a:t>April</a:t>
            </a:r>
            <a:r>
              <a:rPr lang="es-ES" sz="2400" dirty="0">
                <a:latin typeface="Candara" panose="020E0502030303020204" pitchFamily="34" charset="0"/>
              </a:rPr>
              <a:t> 2018</a:t>
            </a:r>
          </a:p>
          <a:p>
            <a:endParaRPr lang="en-US" dirty="0"/>
          </a:p>
        </p:txBody>
      </p:sp>
    </p:spTree>
    <p:extLst>
      <p:ext uri="{BB962C8B-B14F-4D97-AF65-F5344CB8AC3E}">
        <p14:creationId xmlns:p14="http://schemas.microsoft.com/office/powerpoint/2010/main" val="2026484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E1E9-8A1E-8846-BAF6-0289EED06FC8}"/>
              </a:ext>
            </a:extLst>
          </p:cNvPr>
          <p:cNvSpPr>
            <a:spLocks noGrp="1"/>
          </p:cNvSpPr>
          <p:nvPr>
            <p:ph type="title"/>
          </p:nvPr>
        </p:nvSpPr>
        <p:spPr>
          <a:xfrm>
            <a:off x="838200" y="365125"/>
            <a:ext cx="10515600" cy="660787"/>
          </a:xfrm>
        </p:spPr>
        <p:txBody>
          <a:bodyPr>
            <a:noAutofit/>
          </a:bodyPr>
          <a:lstStyle/>
          <a:p>
            <a:pPr algn="ctr"/>
            <a:r>
              <a:rPr lang="en-US" sz="2800" dirty="0"/>
              <a:t>OECD. Degree of redistribution and the distribution of disposable income, circa 2016</a:t>
            </a:r>
          </a:p>
        </p:txBody>
      </p:sp>
      <p:pic>
        <p:nvPicPr>
          <p:cNvPr id="5" name="Picture 4">
            <a:extLst>
              <a:ext uri="{FF2B5EF4-FFF2-40B4-BE49-F238E27FC236}">
                <a16:creationId xmlns:a16="http://schemas.microsoft.com/office/drawing/2014/main" id="{4CC6C89D-F6E4-2146-A377-89576E65C545}"/>
              </a:ext>
            </a:extLst>
          </p:cNvPr>
          <p:cNvPicPr>
            <a:picLocks noChangeAspect="1"/>
          </p:cNvPicPr>
          <p:nvPr/>
        </p:nvPicPr>
        <p:blipFill>
          <a:blip r:embed="rId2"/>
          <a:stretch>
            <a:fillRect/>
          </a:stretch>
        </p:blipFill>
        <p:spPr>
          <a:xfrm>
            <a:off x="1059366" y="1111249"/>
            <a:ext cx="10404088" cy="5222643"/>
          </a:xfrm>
          <a:prstGeom prst="rect">
            <a:avLst/>
          </a:prstGeom>
        </p:spPr>
      </p:pic>
      <p:sp>
        <p:nvSpPr>
          <p:cNvPr id="6" name="TextBox 5">
            <a:extLst>
              <a:ext uri="{FF2B5EF4-FFF2-40B4-BE49-F238E27FC236}">
                <a16:creationId xmlns:a16="http://schemas.microsoft.com/office/drawing/2014/main" id="{077D12FE-28BE-9844-8395-439A0C46BFFD}"/>
              </a:ext>
            </a:extLst>
          </p:cNvPr>
          <p:cNvSpPr txBox="1"/>
          <p:nvPr/>
        </p:nvSpPr>
        <p:spPr>
          <a:xfrm>
            <a:off x="6846849" y="6419229"/>
            <a:ext cx="4846583" cy="307777"/>
          </a:xfrm>
          <a:prstGeom prst="rect">
            <a:avLst/>
          </a:prstGeom>
          <a:noFill/>
        </p:spPr>
        <p:txBody>
          <a:bodyPr wrap="none" rtlCol="0">
            <a:spAutoFit/>
          </a:bodyPr>
          <a:lstStyle/>
          <a:p>
            <a:r>
              <a:rPr lang="en-US" sz="1400" dirty="0"/>
              <a:t>Source: Martínez </a:t>
            </a:r>
            <a:r>
              <a:rPr lang="en-US" sz="1400" dirty="0" err="1"/>
              <a:t>Franzoni</a:t>
            </a:r>
            <a:r>
              <a:rPr lang="en-US" sz="1400" dirty="0"/>
              <a:t> and Sánchez-</a:t>
            </a:r>
            <a:r>
              <a:rPr lang="en-US" sz="1400" dirty="0" err="1"/>
              <a:t>Ancochea</a:t>
            </a:r>
            <a:r>
              <a:rPr lang="en-US" sz="1400" dirty="0"/>
              <a:t> (forthcoming)</a:t>
            </a:r>
          </a:p>
        </p:txBody>
      </p:sp>
    </p:spTree>
    <p:extLst>
      <p:ext uri="{BB962C8B-B14F-4D97-AF65-F5344CB8AC3E}">
        <p14:creationId xmlns:p14="http://schemas.microsoft.com/office/powerpoint/2010/main" val="2976997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A46AB3-701C-0E43-9CAD-211F80A4573B}"/>
              </a:ext>
            </a:extLst>
          </p:cNvPr>
          <p:cNvPicPr>
            <a:picLocks noChangeAspect="1"/>
          </p:cNvPicPr>
          <p:nvPr/>
        </p:nvPicPr>
        <p:blipFill rotWithShape="1">
          <a:blip r:embed="rId2">
            <a:alphaModFix/>
            <a:extLst/>
          </a:blip>
          <a:srcRect l="4457" r="2"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C848443A-654F-E247-8A72-0776538B9D00}"/>
              </a:ext>
            </a:extLst>
          </p:cNvPr>
          <p:cNvSpPr>
            <a:spLocks noGrp="1"/>
          </p:cNvSpPr>
          <p:nvPr>
            <p:ph idx="1"/>
          </p:nvPr>
        </p:nvSpPr>
        <p:spPr>
          <a:xfrm>
            <a:off x="5453277" y="907232"/>
            <a:ext cx="6464403" cy="5153740"/>
          </a:xfrm>
        </p:spPr>
        <p:txBody>
          <a:bodyPr anchor="ctr">
            <a:normAutofit/>
          </a:bodyPr>
          <a:lstStyle/>
          <a:p>
            <a:pPr marL="0" indent="0" algn="ctr">
              <a:buNone/>
            </a:pPr>
            <a:endParaRPr lang="en-US" sz="3600" dirty="0">
              <a:solidFill>
                <a:srgbClr val="000000"/>
              </a:solidFill>
            </a:endParaRPr>
          </a:p>
          <a:p>
            <a:pPr marL="0" indent="0" algn="ctr">
              <a:buNone/>
            </a:pPr>
            <a:r>
              <a:rPr lang="en-US" sz="3600" dirty="0">
                <a:solidFill>
                  <a:srgbClr val="000000"/>
                </a:solidFill>
              </a:rPr>
              <a:t>What kind of social policies are best for redistribution?</a:t>
            </a:r>
          </a:p>
          <a:p>
            <a:pPr marL="0" indent="0" algn="ctr">
              <a:buNone/>
            </a:pPr>
            <a:endParaRPr lang="en-US" sz="3600" dirty="0">
              <a:solidFill>
                <a:srgbClr val="000000"/>
              </a:solidFill>
            </a:endParaRPr>
          </a:p>
          <a:p>
            <a:pPr marL="0" indent="0" algn="ctr">
              <a:buNone/>
            </a:pPr>
            <a:r>
              <a:rPr lang="en-US" sz="3600" dirty="0">
                <a:solidFill>
                  <a:srgbClr val="000000"/>
                </a:solidFill>
              </a:rPr>
              <a:t>How should we promote them?</a:t>
            </a:r>
          </a:p>
          <a:p>
            <a:pPr marL="0" indent="0">
              <a:buNone/>
            </a:pPr>
            <a:endParaRPr lang="en-US" sz="2000" dirty="0">
              <a:solidFill>
                <a:srgbClr val="000000"/>
              </a:solidFill>
            </a:endParaRPr>
          </a:p>
        </p:txBody>
      </p:sp>
    </p:spTree>
    <p:extLst>
      <p:ext uri="{BB962C8B-B14F-4D97-AF65-F5344CB8AC3E}">
        <p14:creationId xmlns:p14="http://schemas.microsoft.com/office/powerpoint/2010/main" val="37693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9C7C7E-9F59-D64C-A676-70FAE3102154}"/>
              </a:ext>
            </a:extLst>
          </p:cNvPr>
          <p:cNvSpPr>
            <a:spLocks noGrp="1"/>
          </p:cNvSpPr>
          <p:nvPr>
            <p:ph type="ctrTitle"/>
          </p:nvPr>
        </p:nvSpPr>
        <p:spPr>
          <a:xfrm>
            <a:off x="1081668" y="2268537"/>
            <a:ext cx="9586332" cy="2387600"/>
          </a:xfrm>
        </p:spPr>
        <p:txBody>
          <a:bodyPr>
            <a:normAutofit fontScale="90000"/>
          </a:bodyPr>
          <a:lstStyle/>
          <a:p>
            <a:r>
              <a:rPr lang="en-US" dirty="0"/>
              <a:t>Social policy should be universal to reduce equity and expand social rights</a:t>
            </a:r>
          </a:p>
        </p:txBody>
      </p:sp>
      <p:sp>
        <p:nvSpPr>
          <p:cNvPr id="6" name="Oval 5">
            <a:extLst>
              <a:ext uri="{FF2B5EF4-FFF2-40B4-BE49-F238E27FC236}">
                <a16:creationId xmlns:a16="http://schemas.microsoft.com/office/drawing/2014/main" id="{A526AFE2-9690-5540-93CF-AD6324D87218}"/>
              </a:ext>
            </a:extLst>
          </p:cNvPr>
          <p:cNvSpPr/>
          <p:nvPr/>
        </p:nvSpPr>
        <p:spPr>
          <a:xfrm>
            <a:off x="289360" y="118665"/>
            <a:ext cx="2194760" cy="2149872"/>
          </a:xfrm>
          <a:prstGeom prst="ellipse">
            <a:avLst/>
          </a:prstGeom>
          <a:solidFill>
            <a:srgbClr val="54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0" dirty="0">
                <a:latin typeface="Candara" panose="020E0502030303020204" pitchFamily="34" charset="0"/>
              </a:rPr>
              <a:t>1</a:t>
            </a:r>
          </a:p>
        </p:txBody>
      </p:sp>
    </p:spTree>
    <p:extLst>
      <p:ext uri="{BB962C8B-B14F-4D97-AF65-F5344CB8AC3E}">
        <p14:creationId xmlns:p14="http://schemas.microsoft.com/office/powerpoint/2010/main" val="3388736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825752" y="1772816"/>
            <a:ext cx="8503920" cy="4326232"/>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gn="ctr">
              <a:buClr>
                <a:srgbClr val="4F81BD"/>
              </a:buClr>
              <a:buNone/>
            </a:pPr>
            <a:endParaRPr lang="es-CR" sz="3200" dirty="0">
              <a:solidFill>
                <a:prstClr val="black"/>
              </a:solidFill>
              <a:latin typeface="Calibri"/>
            </a:endParaRPr>
          </a:p>
        </p:txBody>
      </p:sp>
      <p:sp>
        <p:nvSpPr>
          <p:cNvPr id="5" name="AutoShape 2" descr="data:image/jpeg;base64,/9j/4AAQSkZJRgABAQAAAQABAAD/2wCEAAkGBxIQEBQUEBAQFA8UERASFBEVEBAPEBQPGBUWFhQUFBcYHCggGBolHxUUITEhJSkrLi4vFx8zODMsNygtLisBCgoKDg0OGxAQGSwlHBwwLCwsLCwyLCwsLCwsLCwsLCwtLCwsLCwsLCwsLC4sLCwsLCwsLCwsLCwsLCwsLCwtMf/AABEIANUA7QMBIgACEQEDEQH/xAAcAAEAAgMBAQEAAAAAAAAAAAAABAUDBgcCAQj/xABQEAABAwIDAgkHBgwDBgcAAAABAAIDBBEFEiETMQYiQVFhcYGRoQcyUpKxwdEUQmJygsIVIzNDU3OTorKz0uGjw/AkdIO04vEWJTRUY2Rl/8QAGgEBAQEBAQEBAAAAAAAAAAAAAAECAwQFBv/EADARAQACAQMCAwUHBQAAAAAAAAABAhEDEjEEITJBUQUTYcHRFSIzcYHh8CNSYpGx/9oADAMBAAIRAxEAPwDuKIiAiIgIiICIiAiIgIiICIiAiIgIiICIiAiIgIiICIiAiIgIiICIiDSajygXqZKenoaiUxSvifKSyOIOabOPFzPI05G36FeU+NF+8sY7lGSpksftMYfBc74TVT4KyrjBOT5TSSAclnvge7xce5dGdUHKyxNso5SuuyMJlJFWbXDs3VBL/UvHy2T0HfsJPioVVUO9J3rFRXTu9J3rFPd9splcfLn/AKOX9m74Lwa9w3sk9Uj7qp5JXek7vKxPeec96m1V3+FD6Encf6Fjkxgj5sg62Ot/AqW6OCu2Bb/hp3IB6jyfBYqjHZGi7QDa++F7Gjre+RrVW2UfEHERnpj1VrSJSZeP/H9RHNG2egbsJZY42zx1cUpu94YHGNoItc+mt/X58pRc0A5HYlELddYPeT3r9BrGpXbOFiRERYVoc/DqqfPLHTYbnhhmlgdO+oyceN5Y6zclt7dONex3BXUGLVJALmNbu3wSkdjg+xWhYy4gTRDzDjMjyOkmR3wV3LjTRE20d7AC5e0c3ILr16XTTqd44c76m1szsZk5A31HDwun4Vl9B1+hpt7FpQxx1tIx3krEcZf+jb3OXp+zp9XP30t4/Cc/6N/7J3wXr8MSDzopPVcPuLQ/w0/0G9zvivhxt/oN/e+KfZ3+S+9lvf4ed6B7j8EGNyndF/hy+5aD+HXegO9y+jHDyx/vH4J9nx/cnvZb+zGpDvjy9JilssM3CGVg/IF55AGTtzdRDHLSWY2OWJ3Yb+5ZZ8UjkZkySAuvvbceCzboMRmJysasrd3lK2UrI6rD6qLO9rA8GN7Q5zg0Ehxa62ovot+XC2U5kqMNh56qOS30GzbUt6srSu6L59oiJdoERFlRERByfynRZKyV1tHULZet8bnk+DGrdqV2enidzsaf9dyovKZS5pqY20eyqhP2gzKP41ZcEJdrhtO/niafAfFd48LM8pdQ3QdvuUVwU+obxQobgtR4U83iUbupYXBSZBoOpYXLCvAC+OXoL45B8somJ/kz+rUwKFixtEf1a3p8pLQcFZmmw5v/AOgHerU5vcu+rhPBht6zDR/9mZ3cZHe5d2XPW8ctV4ERFyVybhIy09QObEYj60V/vLW8VP4v7VltXCwWqKv/AH6iPfTxe+61bGhxSOaQ+9fpfZP4c/zyePX8UNea85d5WLbO9J3eV7G5YSvXa0s4exUP9N3rFeHVcnpv9YoAsUixNrepiH0Vcn6R/rOXoVL/AE3+sVgAXtqxut6riEuKZxPnO9Yq6wYkyXJNmxuO/lO5UcG9XmFghsxG/ZtaOsrpFpikzMpju2LgnBtcXoQfzNM6Yjp2BjPjKF2Rct8nEAdi1U/9BTMiHVI8H/IXUl+TvPd7YERFlRERBqnlFi/EQPH5uqicfqkOafEtXnyft/2Ex/op6mLsZI5o9gVlw0gz0Mw9EMk9R7XnwBVV5P5NatnIJo5B0iSFjye8uXWPAz5riZvEUBwVxPFoe0qqkC3ScwkvMg0CjPUtw4vaor1lXlfHL6vjkAcigY4PxL/1an8yg44bRv8AqBdNLlLNM4HC+I4YPp1bv8KpPuC7kuLcBof/ADWjH6OOsP8ANZ95dpXHVn70tRwIiLmrmvDeKz6o802HP78sfuWm438/9afeugcNo9a3/d8Nf2/KXj7i0DG/n/Xv7V+i9kTmloeTX5hrQ3LEVkG5YivZae7D0FglKzjco0xWZlXxqyBYwV6BXOZVKgWx4MNDzOnhH2Q4XWuUu8da2LDDaOM88j39gBd91TWtjQsVj70N88kMYca+bldVNhvziNmcfzyuiLS/JDDbC2vIsZZ6mQ9NpXRg90YW6L8zPL2CIigIiII2JQbSGRnpxyM9ZpHvWn8BH2qHjkfSQOH1mSSsd4GPvW8rR8Ij2NfCNzT8sp7c/mub/wAs/vXSnhlJ5bo9l+4hUcw1V+qmtisSmnKSh/NKiyb1LG4qJLvW8DyV5cvZXhyYDmVZwlfaGQ/RHsVoBuVTwoiJgkHITlv2W963p9p7pKq4FR2xto9GkqHd74/611tct4CgPxuZ43CikA+1LAfurqS89uWoERFlWocLoL/LTz0FOf2c07veua423zukA9q6vwnbxan6WHVP7t/61yPHKloG/UtFhy7l+g9iT4v0eTqfJrXJ2lYrrJfQ9ZWFeq092YZRuUOY6hS/mqDKeMFi0qyAr0CsYXtqxMqmUxtrzAnwV+Dkh1+ZTPN/pEgD+IqghGh6bDvIHvV5i7CYZGN894ggZ9c39+VcustjRx6tafidq4CUxiwyja4Wd8lgc4cz3MDnDvcVerxDGGNa0bmtDR1AWC9r4D0iIiAiIgLUMYYGVsLtwbVQuHW9skR8agLb1p3Dw5MsnoGnk/ZVEcrv4W966aXeceqWbbLM1u89nKqbFK/mHeqzGMdp6ecxyzBr9/Ga+1jqONa3eVCqcXgkbxJ4XHmErCe669Gn09omJms4lyvfMdpTRXHX4BQ6iuPP7FCE3MQe26jVEq91NKM8PPMT6rF1cedeDXu51UyVTRvc0dbgFElxaEb5ovXaT4Fdo0vgmPi2EYk7o3HeFgrsQzsa0t1MrDcG484bwdy1t/CGAXs9ztDo1jub6Vh4rK3FMwOVtskmpcQTZupsNw0HSlunrtmccNRa0TytvJUL19SfRpYB3u/6V1Rcu8kYvW1/0YqId5n/AKV1FfAty9oiIoKXHGZpLHcaGvB74PiVwzHmWLQeQEdoK75XsvMzphqWd+zP3Vzup4KRVTHZnPZI2aduZtiNHG12nf2EL63svqa6M238S4a1JtjDl99D1lYLrcajgHUAHZyRPF+Uujd3WI8VTzcE61h1p3Hpa+N/sddeydfTtPa0MbZjyVnzFXyecr6XBaprNaWo3/oZD7Aqp+Gz5/8A09R+wl+CTePUwwhZGLOzCqg7qaoP/Al/pU2m4NVj91NL9oCP+IhZ3x6rh5oI8zmjne3w19y2Gkh2tdRx+niEcludkRY8j/DesuF8E54vxsxYwMBflzZ3GwtbTTlPKpXAKn22L0p3iGGon7Xtc3/P8F5eu1q2rFazlvTrMT3dtREXyXYREQEREBaxw9pg+nI5XR1EY+sYzID/AIS2dU/CqHPT2O7PG09T3bInsEhPYtUnFoSXNvKVDmkbKOWKB9+cEBp9y0CoZquwcMMK23yOIEAywmBriNMwYCCe0BcjrYy1xa4Wc0lrhzOBsR3r9N0+pF9CvrEfWPk8doxaWOmaL7udQaxg5uVT6U8Ydah13vWp4HhjRzLI0LxGdB1BZWIrPDy33W94V/HKNhNs722VQWk7wBDIBfp0VHSNvfduvru0IOvcp9LUWY5nGyuhmaDbQl3FA00vv7lnVvt0bfErGbOj+SOK0uIO55KdnY0SH766QufeSAfi613PWW7omH7y6CvzFuXsERFBDrdJIOmV7ewxSH7oWrYeQ0zM5WyNPrNb7/atprvPg6JnfyZR71rstIWOqX2/ONaOmzID7iu+lPLNkeEaX5/ci857WHQPG6+FyyJB81RCdVJc7i9qhl2veivZK8tOvYfYhOi+tGo7PatyjFjbstNM70YT32uqPyJwZppJSOMKWMfYkfYeNO9WnCyYCjlbyujcO1w09vgrfybYKaWOXMLaUsQHMI4Wkjpu+SR32li3hIbmiIuTQiIgIiICrcfBdSzBvnbJ7m/XaC5viAp8hUSbXQ7joepWJxI1WorNpNGP/bYlA1p56eaK7XesXD7K5p5Q6TY4jUNG50m0H/EAkPi4jsW4zymKU3+dQUsp/W0VSBJ2lsru5U3llgtWRvG58AHW5j3g+Bavs9NbbaI8piflP1ee0NFpncYdYWHEN5619hdqF4xDeetevcwxxHQdSlU55SLgcihwnQKZT35N+vdY3VrIyl+XMBy6dl1aRQXpM4GrailF+hzpBY9fuVLIVeU7yKVgvo+sp2kc7Wt2ntC83W2/pfrDWnHd0nyRaUtQfTrpD2CKFvuK6Axy0LyVj/YL+lUVB/ey+5bzEvhzy9LMSsL5FkeokqgwVM3Gj6JWeN2/eWLHCdnIAwhuVr9pcWMmoLbb9A1pv09Cx1R8z9dT/wA1iy4tch40sIHki+ty7im3Y/uWqpLU3Skl1zc6C/UvbHaBR4GEl/S91uoE/wB1Lye3nAW0e3u4oUPMb9/tUqQaBR4RrvsBy8x5PcgF2tlJpXjPcgkDWw0JtfQHkO4X6VmMoMRtIQd2zOtwTyHl0O88yiRziNj3uPFY3MR0B2Zw9VjlZnIrqkCoBJuc1SWN5g3OI7+PtW/8HnZonO9OaYj6geWM8GA9q0PA+JFAT80CU3+jG+Q/vBp7FvfB6MspoWnfsmE/WIzHxJUvwsLVECLkoiIgIiIPDwokwU4qNO1Bz3hBTXngHpS4nSHqqIHzRjsORU3lR/G0dDP6TbHrkhiePFj1tHDBgiayckBsVfQVBOugD2wvv9m61nhVNHJgcNnA7OoEbLa3yOqGD9yx7l9PQntSfTt/vLjbzczYdUruXsXwHVKs6di92XNhgOnerCiy/PL8uvmAF17Gw1IVbAdO1T6PlW6d5SXl59g9i2aKMfJIyd4qY8u7zvkua573LWXbh1D2LZGxE0UDrGwqZXuNtwEE0Yv3tC8nXfhx+fyl00+XS/JdGRhsV/nPqXdhnkt4ALd4mrVvJ5FbDaXphD+x5Lx4OC2wBfHnl3CFGmapS8SNuFBSV+gB5nxu9V7Xe5SMRjN5CNxp3A9bXG38RWHF22iktv2b7deUrLi1UAHAb8jrc2rHEdmgWoRp7RYu6SfE/wB1mkiynl9h3KPUYtDlDGx2IswvLwXE854pIvzC29SKyqyvOV1yLaDbB24dQXSKzKPklrf3UWM21B6xzhWDMXqS2zYnO6diX+4rw/FnNsJ4Ixex/JiF3Vxh7Am2TKO6S9uNybrWFlGxOW1FO752VwB6S1zfa9o7VPjnp3/OcBY8gzE8mo0tyahU+PR3Zsg4WfNEL62NpI3Wta4JyjuCYkT2xERFrdHCB7Bpuc4xRtv6x7iug08YAAG4AAdQ0C0jCmEyFuUkbWmZyHUF0r79Fsvct8iCxdYZAiIsKIiICIiAvEjbhe0QaXw7pDJSysaCXPjcAALkuaQ9v8Lh9oLntJhDpsNqdSDTyOly8ukWd+n1T+6V1HhtLsYNsL2je1xAAJLTxT2DMHfZXPq6sMpc6M7PasbmLd0jRewkbudbM4faK93Ta0Vrtnt3zlzvXM5c1K8znTsWzVPBgk3ic3KfmnNcHl3DcsJ4IVDhpl7wPavd73Tni0fz83PE+jWIDv61PpX2ueg+xXVJwDqjv2Y3b3H7oKv6HgDsxmqHi1/NA06N4HdZWNfTp3m3z/4m2Z8mmx0znDRpNuhb9U4eXUQjhGbK3jSWLYWm3ORxzvNm367KWyhjZoyO5Hzna69u7ssqbG6t7JGxhxvIHMIA04zXNJA7QvH1PU01cRWJxHr9P3dKUmOXVeBMdqClvyUtPy302bbC/Kr5RcLY1sMYZ5oYxo6gAFKXznUREQV+JxnKbb7G3XZatiVY1jckmZsTWRiOe+bPG02LXHeHAXF9xB61us7btPUuL4ziDjLkzGzHiO28gBtr9pbfrct1SUqsxdjZHZHRuymwIZE5uh0O6xUmbhFKSS19uprByDmC1yTC2SHzdecAtNuhzdew3XuLD5mAAODh/wDJcOt9ZoIPqhdN0JhaT8IagaiR1+e5WWLhpU2ALgRbUFjNe0C/iqaSlqCNIQfqzNt+8Gp8gmA/JDk/PRfFTMC+pMcpXPDpKKPaX1fG90N+trRxupxKj4tXQufG1rXHNK58bdHPaGtOp1vYDTS/Iq6HCZD52RnWXO7tBc9qtsJpY4HtkcBJIAWtzNa1rWmxOg3nQb+YJuMNl4OsHyiFha4OMMtXqLWOWKBt+kh8i3gBaJ5Pqt1XVVlR+aY6OmjbrYOaC+Q83zo939hvi525WBERZUREQEREBERBR8MYdpSvZvDgQRyEcy5dQ0D2DLI12Vt8rgL9h5utdZ4Qfk+1a7JEDZboktdjDW+a3tvf2BSWTlT30IJ80Hs1Xn5DbkPrO+K6YTL1hziSrKSQNHGLQPpEAeKrRS29L13fFG0djewB57a96bTLNLVstxIw88+XIztJGvYCqOTBM0omebu5rWaBzNH+irxsXPqvU7bha2xtlMtpwT8i3qU9VPB1x2dirZeZsREQYax+Vjj0Fcyq+DwmmMjXZXXvuuD1jlC6Piv5Jy1eBlrqxyNfdTSR7w21iLiJhHQQbeB8ViMpd5w7rAeGi2ZsW9fJaVp3taT1C6uUa8HiyzUz8urQL68l/wDsrE0cfLGfWd8Vk+QMtoHes4exURYaNsgJIygb3Xs3x+KqMbiLBanO0JBGbLZjenNud2cyv4cP1uRfmLruI71NEAtrqpkZvJ1QCnoxGN+ZznHlL3G7iem62lU/B3zT1q4WVEREBERAREQEREFfjI4ipdiCFe4o27VWNj0XSiShthXsQFSNkvuzW2UV0K+CDpUoxIIlREMACSM0UsxL6YtFrPZErARZpVsqzCm2VmvK6CIiCHinmFUUMavsQF2qsij1VgRSAvohHOszouMsmxREYwL6yJSNivmxVEdzLL6+PRZ9kvbo1JVIwVtmlWag4c2wU5QEREBERAREQEREEerbcKGI1YyC6w7NarOBE2abNS9mmzWtyImzTZqXs02abhE2aGNS9mmRNxhjo22KmrBE2yzrmoiIgjVQuorY1OkbdYwxUQ9nqsgYs+zXrIgjZE2ak5EyII2zTIpORMig+UrbKSscYWRAREQEREBERAREQfClkRB8slkRULJZEQLJZEQAF6RFAREQfCF8siIFksiKhZLIiD7ZMqIoAC+oiAiIgIiI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CR">
              <a:solidFill>
                <a:prstClr val="black"/>
              </a:solidFill>
              <a:latin typeface="Calibri"/>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4733" y="4598945"/>
            <a:ext cx="2543175" cy="1704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10 Rectángulo"/>
          <p:cNvSpPr/>
          <p:nvPr/>
        </p:nvSpPr>
        <p:spPr>
          <a:xfrm>
            <a:off x="8201171" y="4437112"/>
            <a:ext cx="2664296" cy="1488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500" dirty="0">
                <a:solidFill>
                  <a:prstClr val="black"/>
                </a:solidFill>
                <a:latin typeface="Calibri"/>
              </a:rPr>
              <a:t>Redistributive capacity and class coalitions</a:t>
            </a:r>
          </a:p>
        </p:txBody>
      </p:sp>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8694" y="2420889"/>
            <a:ext cx="3408981" cy="38830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12 Rectángulo"/>
          <p:cNvSpPr/>
          <p:nvPr/>
        </p:nvSpPr>
        <p:spPr>
          <a:xfrm>
            <a:off x="4943872" y="2948114"/>
            <a:ext cx="2664296" cy="1488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500" dirty="0">
                <a:solidFill>
                  <a:prstClr val="black"/>
                </a:solidFill>
                <a:latin typeface="Calibri"/>
              </a:rPr>
              <a:t>Fluidity of poverty</a:t>
            </a: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191" y="1117354"/>
            <a:ext cx="2628900" cy="1743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14 Rectángulo"/>
          <p:cNvSpPr/>
          <p:nvPr/>
        </p:nvSpPr>
        <p:spPr>
          <a:xfrm>
            <a:off x="8317607" y="1022161"/>
            <a:ext cx="2664296" cy="1488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2500" dirty="0">
                <a:solidFill>
                  <a:prstClr val="black"/>
                </a:solidFill>
                <a:latin typeface="Calibri"/>
              </a:rPr>
              <a:t>Social </a:t>
            </a:r>
            <a:r>
              <a:rPr lang="en-AU" sz="2500" dirty="0">
                <a:solidFill>
                  <a:prstClr val="black"/>
                </a:solidFill>
                <a:latin typeface="Calibri"/>
              </a:rPr>
              <a:t>cohesion/no stigmatization</a:t>
            </a:r>
          </a:p>
        </p:txBody>
      </p:sp>
      <p:grpSp>
        <p:nvGrpSpPr>
          <p:cNvPr id="17" name="1 Grupo"/>
          <p:cNvGrpSpPr/>
          <p:nvPr/>
        </p:nvGrpSpPr>
        <p:grpSpPr>
          <a:xfrm>
            <a:off x="1347181" y="160338"/>
            <a:ext cx="9857678" cy="6357425"/>
            <a:chOff x="374332" y="952112"/>
            <a:chExt cx="8928992" cy="5400599"/>
          </a:xfrm>
        </p:grpSpPr>
        <p:sp>
          <p:nvSpPr>
            <p:cNvPr id="18" name="11 Rectángulo"/>
            <p:cNvSpPr/>
            <p:nvPr/>
          </p:nvSpPr>
          <p:spPr>
            <a:xfrm>
              <a:off x="374332" y="952112"/>
              <a:ext cx="8928992" cy="54005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prstClr val="white"/>
                </a:solidFill>
                <a:latin typeface="Calibri"/>
              </a:endParaRPr>
            </a:p>
          </p:txBody>
        </p:sp>
        <p:pic>
          <p:nvPicPr>
            <p:cNvPr id="1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95" y="1903228"/>
              <a:ext cx="3806036" cy="34321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8532" y="2842995"/>
              <a:ext cx="3762375" cy="1552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582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BBE1B46-CD93-8F4E-AAB2-97BAA97D83F3}"/>
              </a:ext>
            </a:extLst>
          </p:cNvPr>
          <p:cNvGraphicFramePr>
            <a:graphicFrameLocks noGrp="1"/>
          </p:cNvGraphicFramePr>
          <p:nvPr>
            <p:extLst>
              <p:ext uri="{D42A27DB-BD31-4B8C-83A1-F6EECF244321}">
                <p14:modId xmlns:p14="http://schemas.microsoft.com/office/powerpoint/2010/main" val="1620731663"/>
              </p:ext>
            </p:extLst>
          </p:nvPr>
        </p:nvGraphicFramePr>
        <p:xfrm>
          <a:off x="1619125" y="1444411"/>
          <a:ext cx="9487488" cy="4967531"/>
        </p:xfrm>
        <a:graphic>
          <a:graphicData uri="http://schemas.openxmlformats.org/drawingml/2006/table">
            <a:tbl>
              <a:tblPr firstRow="1" firstCol="1" bandRow="1">
                <a:tableStyleId>{5C22544A-7EE6-4342-B048-85BDC9FD1C3A}</a:tableStyleId>
              </a:tblPr>
              <a:tblGrid>
                <a:gridCol w="995986">
                  <a:extLst>
                    <a:ext uri="{9D8B030D-6E8A-4147-A177-3AD203B41FA5}">
                      <a16:colId xmlns:a16="http://schemas.microsoft.com/office/drawing/2014/main" val="1609749121"/>
                    </a:ext>
                  </a:extLst>
                </a:gridCol>
                <a:gridCol w="1333551">
                  <a:extLst>
                    <a:ext uri="{9D8B030D-6E8A-4147-A177-3AD203B41FA5}">
                      <a16:colId xmlns:a16="http://schemas.microsoft.com/office/drawing/2014/main" val="3804434902"/>
                    </a:ext>
                  </a:extLst>
                </a:gridCol>
                <a:gridCol w="698527">
                  <a:extLst>
                    <a:ext uri="{9D8B030D-6E8A-4147-A177-3AD203B41FA5}">
                      <a16:colId xmlns:a16="http://schemas.microsoft.com/office/drawing/2014/main" val="1123840873"/>
                    </a:ext>
                  </a:extLst>
                </a:gridCol>
                <a:gridCol w="753117">
                  <a:extLst>
                    <a:ext uri="{9D8B030D-6E8A-4147-A177-3AD203B41FA5}">
                      <a16:colId xmlns:a16="http://schemas.microsoft.com/office/drawing/2014/main" val="2578010601"/>
                    </a:ext>
                  </a:extLst>
                </a:gridCol>
                <a:gridCol w="951423">
                  <a:extLst>
                    <a:ext uri="{9D8B030D-6E8A-4147-A177-3AD203B41FA5}">
                      <a16:colId xmlns:a16="http://schemas.microsoft.com/office/drawing/2014/main" val="4001229247"/>
                    </a:ext>
                  </a:extLst>
                </a:gridCol>
                <a:gridCol w="757573">
                  <a:extLst>
                    <a:ext uri="{9D8B030D-6E8A-4147-A177-3AD203B41FA5}">
                      <a16:colId xmlns:a16="http://schemas.microsoft.com/office/drawing/2014/main" val="3844363211"/>
                    </a:ext>
                  </a:extLst>
                </a:gridCol>
                <a:gridCol w="1332437">
                  <a:extLst>
                    <a:ext uri="{9D8B030D-6E8A-4147-A177-3AD203B41FA5}">
                      <a16:colId xmlns:a16="http://schemas.microsoft.com/office/drawing/2014/main" val="2926977180"/>
                    </a:ext>
                  </a:extLst>
                </a:gridCol>
                <a:gridCol w="1332437">
                  <a:extLst>
                    <a:ext uri="{9D8B030D-6E8A-4147-A177-3AD203B41FA5}">
                      <a16:colId xmlns:a16="http://schemas.microsoft.com/office/drawing/2014/main" val="2998864369"/>
                    </a:ext>
                  </a:extLst>
                </a:gridCol>
                <a:gridCol w="1332437">
                  <a:extLst>
                    <a:ext uri="{9D8B030D-6E8A-4147-A177-3AD203B41FA5}">
                      <a16:colId xmlns:a16="http://schemas.microsoft.com/office/drawing/2014/main" val="1202393857"/>
                    </a:ext>
                  </a:extLst>
                </a:gridCol>
              </a:tblGrid>
              <a:tr h="261449">
                <a:tc>
                  <a:txBody>
                    <a:bodyPr/>
                    <a:lstStyle/>
                    <a:p>
                      <a:endParaRPr lang="en-US" sz="1600" dirty="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Argentina</a:t>
                      </a:r>
                      <a:endParaRPr lang="en-US" sz="16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GB" sz="1600">
                          <a:effectLst/>
                        </a:rPr>
                        <a:t>Brazil</a:t>
                      </a:r>
                      <a:endParaRPr lang="en-US" sz="16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GB" sz="1600">
                          <a:effectLst/>
                        </a:rPr>
                        <a:t>Chile</a:t>
                      </a:r>
                      <a:endParaRPr lang="en-US" sz="16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spcBef>
                          <a:spcPts val="0"/>
                        </a:spcBef>
                        <a:spcAft>
                          <a:spcPts val="0"/>
                        </a:spcAft>
                      </a:pPr>
                      <a:r>
                        <a:rPr lang="en-GB" sz="1600">
                          <a:effectLst/>
                        </a:rPr>
                        <a:t>Colombia</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Mexico</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Uruguay</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78913601"/>
                  </a:ext>
                </a:extLst>
              </a:tr>
              <a:tr h="261449">
                <a:tc>
                  <a:txBody>
                    <a:bodyPr/>
                    <a:lstStyle/>
                    <a:p>
                      <a:pPr marL="0" marR="0">
                        <a:spcBef>
                          <a:spcPts val="0"/>
                        </a:spcBef>
                        <a:spcAft>
                          <a:spcPts val="0"/>
                        </a:spcAft>
                      </a:pPr>
                      <a:r>
                        <a:rPr lang="en-GB" sz="1600" dirty="0">
                          <a:effectLst/>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dirty="0">
                          <a:effectLst/>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6138454"/>
                  </a:ext>
                </a:extLst>
              </a:tr>
              <a:tr h="261449">
                <a:tc>
                  <a:txBody>
                    <a:bodyPr/>
                    <a:lstStyle/>
                    <a:p>
                      <a:pPr marL="0" marR="0">
                        <a:spcBef>
                          <a:spcPts val="0"/>
                        </a:spcBef>
                        <a:spcAft>
                          <a:spcPts val="0"/>
                        </a:spcAft>
                      </a:pPr>
                      <a:r>
                        <a:rPr lang="en-GB" sz="1600">
                          <a:effectLst/>
                        </a:rPr>
                        <a:t>1997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21</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extLst>
                  <a:ext uri="{0D108BD9-81ED-4DB2-BD59-A6C34878D82A}">
                    <a16:rowId xmlns:a16="http://schemas.microsoft.com/office/drawing/2014/main" val="1898015768"/>
                  </a:ext>
                </a:extLst>
              </a:tr>
              <a:tr h="261449">
                <a:tc>
                  <a:txBody>
                    <a:bodyPr/>
                    <a:lstStyle/>
                    <a:p>
                      <a:pPr marL="0" marR="0">
                        <a:spcBef>
                          <a:spcPts val="0"/>
                        </a:spcBef>
                        <a:spcAft>
                          <a:spcPts val="0"/>
                        </a:spcAft>
                      </a:pPr>
                      <a:r>
                        <a:rPr lang="en-GB" sz="1600">
                          <a:effectLst/>
                        </a:rPr>
                        <a:t>2000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14</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extLst>
                  <a:ext uri="{0D108BD9-81ED-4DB2-BD59-A6C34878D82A}">
                    <a16:rowId xmlns:a16="http://schemas.microsoft.com/office/drawing/2014/main" val="980883333"/>
                  </a:ext>
                </a:extLst>
              </a:tr>
              <a:tr h="261449">
                <a:tc>
                  <a:txBody>
                    <a:bodyPr/>
                    <a:lstStyle/>
                    <a:p>
                      <a:pPr marL="0" marR="0">
                        <a:spcBef>
                          <a:spcPts val="0"/>
                        </a:spcBef>
                        <a:spcAft>
                          <a:spcPts val="0"/>
                        </a:spcAft>
                      </a:pPr>
                      <a:r>
                        <a:rPr lang="en-GB" sz="1600">
                          <a:effectLst/>
                        </a:rPr>
                        <a:t>2001</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26</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61129884"/>
                  </a:ext>
                </a:extLst>
              </a:tr>
              <a:tr h="261449">
                <a:tc>
                  <a:txBody>
                    <a:bodyPr/>
                    <a:lstStyle/>
                    <a:p>
                      <a:pPr marL="0" marR="0">
                        <a:spcBef>
                          <a:spcPts val="0"/>
                        </a:spcBef>
                        <a:spcAft>
                          <a:spcPts val="0"/>
                        </a:spcAft>
                      </a:pPr>
                      <a:r>
                        <a:rPr lang="en-GB" sz="1600">
                          <a:effectLst/>
                        </a:rPr>
                        <a:t>2002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18</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95530837"/>
                  </a:ext>
                </a:extLst>
              </a:tr>
              <a:tr h="261449">
                <a:tc>
                  <a:txBody>
                    <a:bodyPr/>
                    <a:lstStyle/>
                    <a:p>
                      <a:pPr marL="0" marR="0">
                        <a:spcBef>
                          <a:spcPts val="0"/>
                        </a:spcBef>
                        <a:spcAft>
                          <a:spcPts val="0"/>
                        </a:spcAft>
                      </a:pPr>
                      <a:r>
                        <a:rPr lang="en-GB" sz="1600">
                          <a:effectLst/>
                        </a:rPr>
                        <a:t>2003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dirty="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19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extLst>
                  <a:ext uri="{0D108BD9-81ED-4DB2-BD59-A6C34878D82A}">
                    <a16:rowId xmlns:a16="http://schemas.microsoft.com/office/drawing/2014/main" val="2143181073"/>
                  </a:ext>
                </a:extLst>
              </a:tr>
              <a:tr h="261449">
                <a:tc>
                  <a:txBody>
                    <a:bodyPr/>
                    <a:lstStyle/>
                    <a:p>
                      <a:pPr marL="0" marR="0">
                        <a:spcBef>
                          <a:spcPts val="0"/>
                        </a:spcBef>
                        <a:spcAft>
                          <a:spcPts val="0"/>
                        </a:spcAft>
                      </a:pPr>
                      <a:r>
                        <a:rPr lang="en-GB" sz="1600">
                          <a:effectLst/>
                        </a:rPr>
                        <a:t>2004</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dirty="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18</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extLst>
                  <a:ext uri="{0D108BD9-81ED-4DB2-BD59-A6C34878D82A}">
                    <a16:rowId xmlns:a16="http://schemas.microsoft.com/office/drawing/2014/main" val="3238386695"/>
                  </a:ext>
                </a:extLst>
              </a:tr>
              <a:tr h="261449">
                <a:tc>
                  <a:txBody>
                    <a:bodyPr/>
                    <a:lstStyle/>
                    <a:p>
                      <a:pPr marL="0" marR="0">
                        <a:spcBef>
                          <a:spcPts val="0"/>
                        </a:spcBef>
                        <a:spcAft>
                          <a:spcPts val="0"/>
                        </a:spcAft>
                      </a:pPr>
                      <a:r>
                        <a:rPr lang="en-GB" sz="1600">
                          <a:effectLst/>
                        </a:rPr>
                        <a:t>2005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28</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22-32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extLst>
                  <a:ext uri="{0D108BD9-81ED-4DB2-BD59-A6C34878D82A}">
                    <a16:rowId xmlns:a16="http://schemas.microsoft.com/office/drawing/2014/main" val="1391324828"/>
                  </a:ext>
                </a:extLst>
              </a:tr>
              <a:tr h="261449">
                <a:tc>
                  <a:txBody>
                    <a:bodyPr/>
                    <a:lstStyle/>
                    <a:p>
                      <a:pPr marL="0" marR="0">
                        <a:spcBef>
                          <a:spcPts val="0"/>
                        </a:spcBef>
                        <a:spcAft>
                          <a:spcPts val="0"/>
                        </a:spcAft>
                      </a:pPr>
                      <a:r>
                        <a:rPr lang="en-GB" sz="1600">
                          <a:effectLst/>
                        </a:rPr>
                        <a:t>2006</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28</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21-31</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extLst>
                  <a:ext uri="{0D108BD9-81ED-4DB2-BD59-A6C34878D82A}">
                    <a16:rowId xmlns:a16="http://schemas.microsoft.com/office/drawing/2014/main" val="47542263"/>
                  </a:ext>
                </a:extLst>
              </a:tr>
              <a:tr h="261449">
                <a:tc>
                  <a:txBody>
                    <a:bodyPr/>
                    <a:lstStyle/>
                    <a:p>
                      <a:pPr marL="0" marR="0">
                        <a:spcBef>
                          <a:spcPts val="0"/>
                        </a:spcBef>
                        <a:spcAft>
                          <a:spcPts val="0"/>
                        </a:spcAft>
                      </a:pPr>
                      <a:r>
                        <a:rPr lang="en-GB" sz="1600">
                          <a:effectLst/>
                        </a:rPr>
                        <a:t>2007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24</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28</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21-31</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dirty="0">
                          <a:effectLst/>
                        </a:rPr>
                        <a:t>25</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21</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extLst>
                  <a:ext uri="{0D108BD9-81ED-4DB2-BD59-A6C34878D82A}">
                    <a16:rowId xmlns:a16="http://schemas.microsoft.com/office/drawing/2014/main" val="1048556102"/>
                  </a:ext>
                </a:extLst>
              </a:tr>
              <a:tr h="261449">
                <a:tc>
                  <a:txBody>
                    <a:bodyPr/>
                    <a:lstStyle/>
                    <a:p>
                      <a:pPr marL="0" marR="0">
                        <a:spcBef>
                          <a:spcPts val="0"/>
                        </a:spcBef>
                        <a:spcAft>
                          <a:spcPts val="0"/>
                        </a:spcAft>
                      </a:pPr>
                      <a:r>
                        <a:rPr lang="en-GB" sz="1600">
                          <a:effectLst/>
                        </a:rPr>
                        <a:t>2008</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26</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24-36</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dirty="0">
                          <a:effectLst/>
                        </a:rPr>
                        <a:t>21</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27.5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extLst>
                  <a:ext uri="{0D108BD9-81ED-4DB2-BD59-A6C34878D82A}">
                    <a16:rowId xmlns:a16="http://schemas.microsoft.com/office/drawing/2014/main" val="574713670"/>
                  </a:ext>
                </a:extLst>
              </a:tr>
              <a:tr h="261449">
                <a:tc>
                  <a:txBody>
                    <a:bodyPr/>
                    <a:lstStyle/>
                    <a:p>
                      <a:pPr marL="0" marR="0">
                        <a:spcBef>
                          <a:spcPts val="0"/>
                        </a:spcBef>
                        <a:spcAft>
                          <a:spcPts val="0"/>
                        </a:spcAft>
                      </a:pPr>
                      <a:r>
                        <a:rPr lang="en-GB" sz="1600">
                          <a:effectLst/>
                        </a:rPr>
                        <a:t>2009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22-33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24</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14</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69977725"/>
                  </a:ext>
                </a:extLst>
              </a:tr>
              <a:tr h="261449">
                <a:tc>
                  <a:txBody>
                    <a:bodyPr/>
                    <a:lstStyle/>
                    <a:p>
                      <a:pPr marL="0" marR="0">
                        <a:spcBef>
                          <a:spcPts val="0"/>
                        </a:spcBef>
                        <a:spcAft>
                          <a:spcPts val="0"/>
                        </a:spcAft>
                      </a:pPr>
                      <a:r>
                        <a:rPr lang="en-GB" sz="1600">
                          <a:effectLst/>
                        </a:rPr>
                        <a:t>2010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28</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20-30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26</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dirty="0">
                          <a:effectLst/>
                        </a:rPr>
                        <a:t>20</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26</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14</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79646036"/>
                  </a:ext>
                </a:extLst>
              </a:tr>
              <a:tr h="261449">
                <a:tc>
                  <a:txBody>
                    <a:bodyPr/>
                    <a:lstStyle/>
                    <a:p>
                      <a:pPr marL="0" marR="0">
                        <a:spcBef>
                          <a:spcPts val="0"/>
                        </a:spcBef>
                        <a:spcAft>
                          <a:spcPts val="0"/>
                        </a:spcAft>
                      </a:pPr>
                      <a:r>
                        <a:rPr lang="en-GB" sz="1600">
                          <a:effectLst/>
                        </a:rPr>
                        <a:t>2011</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30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20-30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24</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dirty="0">
                        <a:effectLst/>
                        <a:latin typeface="Cambria" panose="020405030504060302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14</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22956776"/>
                  </a:ext>
                </a:extLst>
              </a:tr>
              <a:tr h="261449">
                <a:tc>
                  <a:txBody>
                    <a:bodyPr/>
                    <a:lstStyle/>
                    <a:p>
                      <a:pPr marL="0" marR="0">
                        <a:spcBef>
                          <a:spcPts val="0"/>
                        </a:spcBef>
                        <a:spcAft>
                          <a:spcPts val="0"/>
                        </a:spcAft>
                      </a:pPr>
                      <a:r>
                        <a:rPr lang="en-GB" sz="1600">
                          <a:effectLst/>
                        </a:rPr>
                        <a:t>2012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26</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28</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20-30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27</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extLst>
                  <a:ext uri="{0D108BD9-81ED-4DB2-BD59-A6C34878D82A}">
                    <a16:rowId xmlns:a16="http://schemas.microsoft.com/office/drawing/2014/main" val="3649948735"/>
                  </a:ext>
                </a:extLst>
              </a:tr>
              <a:tr h="261449">
                <a:tc>
                  <a:txBody>
                    <a:bodyPr/>
                    <a:lstStyle/>
                    <a:p>
                      <a:pPr marL="0" marR="0">
                        <a:spcBef>
                          <a:spcPts val="0"/>
                        </a:spcBef>
                        <a:spcAft>
                          <a:spcPts val="0"/>
                        </a:spcAft>
                      </a:pPr>
                      <a:r>
                        <a:rPr lang="en-GB" sz="1600">
                          <a:effectLst/>
                        </a:rPr>
                        <a:t>2013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28</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endParaRPr lang="en-US" sz="1600" dirty="0">
                        <a:effectLst/>
                        <a:latin typeface="Cambria" panose="020405030504060302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extLst>
                  <a:ext uri="{0D108BD9-81ED-4DB2-BD59-A6C34878D82A}">
                    <a16:rowId xmlns:a16="http://schemas.microsoft.com/office/drawing/2014/main" val="4240381233"/>
                  </a:ext>
                </a:extLst>
              </a:tr>
              <a:tr h="261449">
                <a:tc>
                  <a:txBody>
                    <a:bodyPr/>
                    <a:lstStyle/>
                    <a:p>
                      <a:pPr marL="0" marR="0">
                        <a:spcBef>
                          <a:spcPts val="0"/>
                        </a:spcBef>
                        <a:spcAft>
                          <a:spcPts val="0"/>
                        </a:spcAft>
                      </a:pPr>
                      <a:r>
                        <a:rPr lang="en-GB" sz="1600">
                          <a:effectLst/>
                        </a:rPr>
                        <a:t>2014</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28</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23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tc>
                  <a:txBody>
                    <a:bodyPr/>
                    <a:lstStyle/>
                    <a:p>
                      <a:pPr marL="0" marR="0" algn="ctr">
                        <a:spcBef>
                          <a:spcPts val="0"/>
                        </a:spcBef>
                        <a:spcAft>
                          <a:spcPts val="0"/>
                        </a:spcAft>
                      </a:pPr>
                      <a:r>
                        <a:rPr lang="en-GB" sz="1600">
                          <a:effectLst/>
                        </a:rPr>
                        <a:t>30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US" sz="1600">
                        <a:effectLst/>
                        <a:latin typeface="Cambria" panose="02040503050406030204" pitchFamily="18" charset="0"/>
                      </a:endParaRPr>
                    </a:p>
                  </a:txBody>
                  <a:tcPr marL="68580" marR="68580" marT="0" marB="0"/>
                </a:tc>
                <a:extLst>
                  <a:ext uri="{0D108BD9-81ED-4DB2-BD59-A6C34878D82A}">
                    <a16:rowId xmlns:a16="http://schemas.microsoft.com/office/drawing/2014/main" val="4224508682"/>
                  </a:ext>
                </a:extLst>
              </a:tr>
              <a:tr h="261449">
                <a:tc>
                  <a:txBody>
                    <a:bodyPr/>
                    <a:lstStyle/>
                    <a:p>
                      <a:pPr marL="0" marR="0">
                        <a:spcBef>
                          <a:spcPts val="0"/>
                        </a:spcBef>
                        <a:spcAft>
                          <a:spcPts val="0"/>
                        </a:spcAft>
                      </a:pPr>
                      <a:r>
                        <a:rPr lang="en-GB" sz="1600">
                          <a:effectLst/>
                        </a:rPr>
                        <a:t>2015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28</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24</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a:effectLst/>
                        </a:rPr>
                        <a:t> </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dirty="0">
                          <a:effectLst/>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GB" sz="1600" dirty="0">
                          <a:effectLst/>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27228370"/>
                  </a:ext>
                </a:extLst>
              </a:tr>
            </a:tbl>
          </a:graphicData>
        </a:graphic>
      </p:graphicFrame>
      <p:sp>
        <p:nvSpPr>
          <p:cNvPr id="4" name="Title 3">
            <a:extLst>
              <a:ext uri="{FF2B5EF4-FFF2-40B4-BE49-F238E27FC236}">
                <a16:creationId xmlns:a16="http://schemas.microsoft.com/office/drawing/2014/main" id="{C36C0F74-49FD-124E-8A09-1BE3215A6274}"/>
              </a:ext>
            </a:extLst>
          </p:cNvPr>
          <p:cNvSpPr>
            <a:spLocks noGrp="1"/>
          </p:cNvSpPr>
          <p:nvPr>
            <p:ph type="title"/>
          </p:nvPr>
        </p:nvSpPr>
        <p:spPr>
          <a:xfrm>
            <a:off x="838200" y="365125"/>
            <a:ext cx="10515600" cy="839207"/>
          </a:xfrm>
        </p:spPr>
        <p:txBody>
          <a:bodyPr>
            <a:normAutofit/>
          </a:bodyPr>
          <a:lstStyle/>
          <a:p>
            <a:pPr algn="ctr"/>
            <a:r>
              <a:rPr lang="en-US" sz="4000" b="1" dirty="0"/>
              <a:t>Selected LA countries. Income share of top 1%</a:t>
            </a:r>
          </a:p>
        </p:txBody>
      </p:sp>
      <p:pic>
        <p:nvPicPr>
          <p:cNvPr id="7" name="Picture 6">
            <a:extLst>
              <a:ext uri="{FF2B5EF4-FFF2-40B4-BE49-F238E27FC236}">
                <a16:creationId xmlns:a16="http://schemas.microsoft.com/office/drawing/2014/main" id="{AFDCFA2B-A958-2F45-94F8-4267F8E0058F}"/>
              </a:ext>
            </a:extLst>
          </p:cNvPr>
          <p:cNvPicPr>
            <a:picLocks noChangeAspect="1"/>
          </p:cNvPicPr>
          <p:nvPr/>
        </p:nvPicPr>
        <p:blipFill>
          <a:blip r:embed="rId2"/>
          <a:stretch>
            <a:fillRect/>
          </a:stretch>
        </p:blipFill>
        <p:spPr>
          <a:xfrm>
            <a:off x="943195" y="1"/>
            <a:ext cx="10839347" cy="6857999"/>
          </a:xfrm>
          <a:prstGeom prst="rect">
            <a:avLst/>
          </a:prstGeom>
        </p:spPr>
      </p:pic>
    </p:spTree>
    <p:extLst>
      <p:ext uri="{BB962C8B-B14F-4D97-AF65-F5344CB8AC3E}">
        <p14:creationId xmlns:p14="http://schemas.microsoft.com/office/powerpoint/2010/main" val="65040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8807115" y="267589"/>
            <a:ext cx="3147461" cy="3136138"/>
          </a:xfrm>
          <a:prstGeom prst="ellipse">
            <a:avLst/>
          </a:prstGeom>
          <a:solidFill>
            <a:srgbClr val="23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dirty="0">
                <a:latin typeface="Candara" panose="020E0502030303020204" pitchFamily="34" charset="0"/>
              </a:rPr>
              <a:t>2</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1056125" y="900113"/>
            <a:ext cx="5293896" cy="5882107"/>
          </a:xfrm>
          <a:prstGeom prst="rect">
            <a:avLst/>
          </a:prstGeom>
        </p:spPr>
      </p:pic>
      <p:sp>
        <p:nvSpPr>
          <p:cNvPr id="9" name="Title 1"/>
          <p:cNvSpPr txBox="1">
            <a:spLocks/>
          </p:cNvSpPr>
          <p:nvPr/>
        </p:nvSpPr>
        <p:spPr>
          <a:xfrm>
            <a:off x="3940836" y="4888999"/>
            <a:ext cx="77956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b="1" i="1" dirty="0" err="1"/>
              <a:t>But</a:t>
            </a:r>
            <a:r>
              <a:rPr lang="es-ES_tradnl" b="1" i="1" dirty="0"/>
              <a:t> </a:t>
            </a:r>
            <a:r>
              <a:rPr lang="es-ES_tradnl" b="1" i="1" dirty="0" err="1"/>
              <a:t>how</a:t>
            </a:r>
            <a:r>
              <a:rPr lang="es-ES_tradnl" b="1" i="1" dirty="0"/>
              <a:t> do </a:t>
            </a:r>
            <a:r>
              <a:rPr lang="es-ES_tradnl" b="1" i="1" dirty="0" err="1"/>
              <a:t>we</a:t>
            </a:r>
            <a:r>
              <a:rPr lang="es-ES_tradnl" b="1" i="1" dirty="0"/>
              <a:t> </a:t>
            </a:r>
            <a:r>
              <a:rPr lang="es-ES_tradnl" b="1" i="1" dirty="0" err="1"/>
              <a:t>secure</a:t>
            </a:r>
            <a:r>
              <a:rPr lang="es-ES_tradnl" b="1" i="1" dirty="0"/>
              <a:t> </a:t>
            </a:r>
            <a:r>
              <a:rPr lang="es-ES_tradnl" b="1" i="1" dirty="0" err="1"/>
              <a:t>universalism</a:t>
            </a:r>
            <a:r>
              <a:rPr lang="es-ES_tradnl" b="1" i="1" dirty="0"/>
              <a:t> in </a:t>
            </a:r>
            <a:r>
              <a:rPr lang="es-ES_tradnl" b="1" i="1" dirty="0" err="1"/>
              <a:t>the</a:t>
            </a:r>
            <a:r>
              <a:rPr lang="es-ES_tradnl" b="1" i="1" dirty="0"/>
              <a:t> South?</a:t>
            </a:r>
          </a:p>
        </p:txBody>
      </p:sp>
    </p:spTree>
    <p:extLst>
      <p:ext uri="{BB962C8B-B14F-4D97-AF65-F5344CB8AC3E}">
        <p14:creationId xmlns:p14="http://schemas.microsoft.com/office/powerpoint/2010/main" val="482269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225142" y="1445986"/>
            <a:ext cx="5925370" cy="5412013"/>
          </a:xfrm>
          <a:prstGeom prst="ellipse">
            <a:avLst/>
          </a:prstGeom>
          <a:solidFill>
            <a:srgbClr val="23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Candara" panose="020E0502030303020204" pitchFamily="34" charset="0"/>
            </a:endParaRPr>
          </a:p>
        </p:txBody>
      </p:sp>
      <p:sp>
        <p:nvSpPr>
          <p:cNvPr id="5" name="Oval 4"/>
          <p:cNvSpPr/>
          <p:nvPr/>
        </p:nvSpPr>
        <p:spPr>
          <a:xfrm>
            <a:off x="4811850" y="4207139"/>
            <a:ext cx="2768709" cy="2674256"/>
          </a:xfrm>
          <a:prstGeom prst="ellipse">
            <a:avLst/>
          </a:prstGeom>
          <a:solidFill>
            <a:srgbClr val="54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err="1">
                <a:latin typeface="Candara" panose="020E0502030303020204" pitchFamily="34" charset="0"/>
              </a:rPr>
              <a:t>Policy</a:t>
            </a:r>
            <a:r>
              <a:rPr lang="es-ES_tradnl" sz="2400" dirty="0">
                <a:latin typeface="Candara" panose="020E0502030303020204" pitchFamily="34" charset="0"/>
              </a:rPr>
              <a:t> </a:t>
            </a:r>
            <a:r>
              <a:rPr lang="es-ES_tradnl" sz="2400" dirty="0" err="1">
                <a:latin typeface="Candara" panose="020E0502030303020204" pitchFamily="34" charset="0"/>
              </a:rPr>
              <a:t>principle</a:t>
            </a:r>
            <a:r>
              <a:rPr lang="es-ES_tradnl" sz="2400" dirty="0">
                <a:latin typeface="Candara" panose="020E0502030303020204" pitchFamily="34" charset="0"/>
              </a:rPr>
              <a:t> and </a:t>
            </a:r>
            <a:r>
              <a:rPr lang="es-ES_tradnl" sz="2400" dirty="0" err="1">
                <a:latin typeface="Candara" panose="020E0502030303020204" pitchFamily="34" charset="0"/>
              </a:rPr>
              <a:t>instruments</a:t>
            </a:r>
            <a:endParaRPr lang="en-US" sz="2400" dirty="0">
              <a:latin typeface="Candara" panose="020E0502030303020204" pitchFamily="34" charset="0"/>
            </a:endParaRPr>
          </a:p>
        </p:txBody>
      </p:sp>
      <p:sp>
        <p:nvSpPr>
          <p:cNvPr id="6" name="Oval 5"/>
          <p:cNvSpPr/>
          <p:nvPr/>
        </p:nvSpPr>
        <p:spPr>
          <a:xfrm>
            <a:off x="4715966" y="1445985"/>
            <a:ext cx="2913419" cy="2784550"/>
          </a:xfrm>
          <a:prstGeom prst="ellipse">
            <a:avLst/>
          </a:prstGeom>
          <a:solidFill>
            <a:srgbClr val="BBD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latin typeface="Candara" panose="020E0502030303020204" pitchFamily="34" charset="0"/>
              </a:rPr>
              <a:t>Coverage</a:t>
            </a:r>
            <a:endParaRPr lang="en-US" sz="2400" dirty="0">
              <a:latin typeface="Candara" panose="020E0502030303020204" pitchFamily="34" charset="0"/>
            </a:endParaRPr>
          </a:p>
        </p:txBody>
      </p:sp>
      <p:sp>
        <p:nvSpPr>
          <p:cNvPr id="7" name="Arrow: Notched Right 6"/>
          <p:cNvSpPr/>
          <p:nvPr/>
        </p:nvSpPr>
        <p:spPr>
          <a:xfrm rot="10800000">
            <a:off x="2826622" y="3264753"/>
            <a:ext cx="2647603" cy="1601970"/>
          </a:xfrm>
          <a:prstGeom prst="notchedRightArrow">
            <a:avLst/>
          </a:prstGeom>
          <a:solidFill>
            <a:srgbClr val="F14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Notched Right 7"/>
          <p:cNvSpPr/>
          <p:nvPr/>
        </p:nvSpPr>
        <p:spPr>
          <a:xfrm>
            <a:off x="6916022" y="3251500"/>
            <a:ext cx="2647603" cy="1601970"/>
          </a:xfrm>
          <a:prstGeom prst="notchedRightArrow">
            <a:avLst/>
          </a:prstGeom>
          <a:solidFill>
            <a:srgbClr val="F14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a:p>
            <a:pPr algn="ctr"/>
            <a:endParaRPr lang="x-none" dirty="0"/>
          </a:p>
          <a:p>
            <a:pPr algn="ctr"/>
            <a:endParaRPr lang="x-none" dirty="0"/>
          </a:p>
          <a:p>
            <a:pPr algn="ctr"/>
            <a:endParaRPr lang="x-none" dirty="0"/>
          </a:p>
          <a:p>
            <a:pPr algn="ctr"/>
            <a:endParaRPr lang="x-none" dirty="0"/>
          </a:p>
          <a:p>
            <a:pPr algn="ctr"/>
            <a:endParaRPr lang="en-US" dirty="0"/>
          </a:p>
        </p:txBody>
      </p:sp>
      <p:sp>
        <p:nvSpPr>
          <p:cNvPr id="9" name="TextBox 8"/>
          <p:cNvSpPr txBox="1"/>
          <p:nvPr/>
        </p:nvSpPr>
        <p:spPr>
          <a:xfrm>
            <a:off x="341427" y="3396234"/>
            <a:ext cx="2540000" cy="646331"/>
          </a:xfrm>
          <a:prstGeom prst="rect">
            <a:avLst/>
          </a:prstGeom>
          <a:noFill/>
        </p:spPr>
        <p:txBody>
          <a:bodyPr wrap="square" rtlCol="0">
            <a:spAutoFit/>
          </a:bodyPr>
          <a:lstStyle/>
          <a:p>
            <a:r>
              <a:rPr lang="es-ES_tradnl" sz="3600" b="1" dirty="0" err="1">
                <a:latin typeface="Candara" panose="020E0502030303020204" pitchFamily="34" charset="0"/>
              </a:rPr>
              <a:t>Minimalist</a:t>
            </a:r>
            <a:endParaRPr lang="en-US" sz="3600" b="1" dirty="0">
              <a:latin typeface="Candara" panose="020E0502030303020204" pitchFamily="34" charset="0"/>
            </a:endParaRPr>
          </a:p>
        </p:txBody>
      </p:sp>
      <p:sp>
        <p:nvSpPr>
          <p:cNvPr id="10" name="TextBox 9"/>
          <p:cNvSpPr txBox="1"/>
          <p:nvPr/>
        </p:nvSpPr>
        <p:spPr>
          <a:xfrm>
            <a:off x="9508820" y="3396234"/>
            <a:ext cx="2715520" cy="646331"/>
          </a:xfrm>
          <a:prstGeom prst="rect">
            <a:avLst/>
          </a:prstGeom>
          <a:noFill/>
        </p:spPr>
        <p:txBody>
          <a:bodyPr wrap="square" rtlCol="0">
            <a:spAutoFit/>
          </a:bodyPr>
          <a:lstStyle/>
          <a:p>
            <a:r>
              <a:rPr lang="es-ES_tradnl" sz="3600" b="1" dirty="0" err="1">
                <a:latin typeface="Candara" panose="020E0502030303020204" pitchFamily="34" charset="0"/>
              </a:rPr>
              <a:t>Maximalist</a:t>
            </a:r>
            <a:endParaRPr lang="en-US" sz="3600" b="1" dirty="0">
              <a:latin typeface="Candara" panose="020E0502030303020204" pitchFamily="34" charset="0"/>
            </a:endParaRPr>
          </a:p>
        </p:txBody>
      </p:sp>
      <p:sp>
        <p:nvSpPr>
          <p:cNvPr id="11" name="TextBox 10"/>
          <p:cNvSpPr txBox="1"/>
          <p:nvPr/>
        </p:nvSpPr>
        <p:spPr>
          <a:xfrm>
            <a:off x="412750" y="3919425"/>
            <a:ext cx="2160486" cy="1631216"/>
          </a:xfrm>
          <a:prstGeom prst="rect">
            <a:avLst/>
          </a:prstGeom>
          <a:noFill/>
        </p:spPr>
        <p:txBody>
          <a:bodyPr wrap="square" rtlCol="0">
            <a:spAutoFit/>
          </a:bodyPr>
          <a:lstStyle/>
          <a:p>
            <a:pPr algn="ctr"/>
            <a:r>
              <a:rPr lang="es-ES_tradnl" sz="2500" dirty="0" err="1">
                <a:latin typeface="Candara" panose="020E0502030303020204" pitchFamily="34" charset="0"/>
              </a:rPr>
              <a:t>Universalism</a:t>
            </a:r>
            <a:endParaRPr lang="x-none" sz="2500" dirty="0">
              <a:latin typeface="Candara" panose="020E0502030303020204" pitchFamily="34" charset="0"/>
            </a:endParaRPr>
          </a:p>
          <a:p>
            <a:pPr algn="ctr"/>
            <a:r>
              <a:rPr lang="x-none" sz="2500" dirty="0">
                <a:latin typeface="Candara" panose="020E0502030303020204" pitchFamily="34" charset="0"/>
              </a:rPr>
              <a:t>= </a:t>
            </a:r>
          </a:p>
          <a:p>
            <a:pPr algn="ctr"/>
            <a:r>
              <a:rPr lang="en-US" sz="2500" dirty="0">
                <a:latin typeface="Candara" panose="020E0502030303020204" pitchFamily="34" charset="0"/>
              </a:rPr>
              <a:t>Covering everyone</a:t>
            </a:r>
          </a:p>
        </p:txBody>
      </p:sp>
      <p:sp>
        <p:nvSpPr>
          <p:cNvPr id="12" name="TextBox 11"/>
          <p:cNvSpPr txBox="1"/>
          <p:nvPr/>
        </p:nvSpPr>
        <p:spPr>
          <a:xfrm>
            <a:off x="9791699" y="3919425"/>
            <a:ext cx="2074333" cy="2015936"/>
          </a:xfrm>
          <a:prstGeom prst="rect">
            <a:avLst/>
          </a:prstGeom>
          <a:noFill/>
        </p:spPr>
        <p:txBody>
          <a:bodyPr wrap="square" rtlCol="0">
            <a:spAutoFit/>
          </a:bodyPr>
          <a:lstStyle/>
          <a:p>
            <a:pPr algn="ctr"/>
            <a:r>
              <a:rPr lang="es-ES_tradnl" sz="2500" dirty="0" err="1">
                <a:latin typeface="Candara" panose="020E0502030303020204" pitchFamily="34" charset="0"/>
              </a:rPr>
              <a:t>Universalism</a:t>
            </a:r>
            <a:r>
              <a:rPr lang="x-none" sz="2500" dirty="0">
                <a:latin typeface="Candara" panose="020E0502030303020204" pitchFamily="34" charset="0"/>
              </a:rPr>
              <a:t> </a:t>
            </a:r>
          </a:p>
          <a:p>
            <a:pPr algn="ctr"/>
            <a:r>
              <a:rPr lang="x-none" sz="2500" dirty="0">
                <a:latin typeface="Candara" panose="020E0502030303020204" pitchFamily="34" charset="0"/>
              </a:rPr>
              <a:t>= </a:t>
            </a:r>
          </a:p>
          <a:p>
            <a:pPr algn="ctr"/>
            <a:r>
              <a:rPr lang="es-ES" sz="2500" dirty="0">
                <a:latin typeface="Candara" panose="020E0502030303020204" pitchFamily="34" charset="0"/>
              </a:rPr>
              <a:t>Social </a:t>
            </a:r>
            <a:r>
              <a:rPr lang="es-ES" sz="2500" dirty="0" err="1">
                <a:latin typeface="Candara" panose="020E0502030303020204" pitchFamily="34" charset="0"/>
              </a:rPr>
              <a:t>rights</a:t>
            </a:r>
            <a:r>
              <a:rPr lang="es-ES" sz="2500" dirty="0">
                <a:latin typeface="Candara" panose="020E0502030303020204" pitchFamily="34" charset="0"/>
              </a:rPr>
              <a:t> </a:t>
            </a:r>
            <a:r>
              <a:rPr lang="es-ES" sz="2500" dirty="0" err="1">
                <a:latin typeface="Candara" panose="020E0502030303020204" pitchFamily="34" charset="0"/>
              </a:rPr>
              <a:t>funded</a:t>
            </a:r>
            <a:r>
              <a:rPr lang="es-ES" sz="2500" dirty="0">
                <a:latin typeface="Candara" panose="020E0502030303020204" pitchFamily="34" charset="0"/>
              </a:rPr>
              <a:t> </a:t>
            </a:r>
            <a:r>
              <a:rPr lang="es-ES" sz="2500" dirty="0" err="1">
                <a:latin typeface="Candara" panose="020E0502030303020204" pitchFamily="34" charset="0"/>
              </a:rPr>
              <a:t>with</a:t>
            </a:r>
            <a:r>
              <a:rPr lang="es-ES" sz="2500" dirty="0">
                <a:latin typeface="Candara" panose="020E0502030303020204" pitchFamily="34" charset="0"/>
              </a:rPr>
              <a:t> general </a:t>
            </a:r>
            <a:r>
              <a:rPr lang="es-ES" sz="2500" dirty="0" err="1">
                <a:latin typeface="Candara" panose="020E0502030303020204" pitchFamily="34" charset="0"/>
              </a:rPr>
              <a:t>taxes</a:t>
            </a:r>
            <a:endParaRPr lang="en-US" sz="2500" dirty="0">
              <a:latin typeface="Candara" panose="020E0502030303020204" pitchFamily="34" charset="0"/>
            </a:endParaRPr>
          </a:p>
        </p:txBody>
      </p:sp>
      <p:sp>
        <p:nvSpPr>
          <p:cNvPr id="14" name="Title 1"/>
          <p:cNvSpPr txBox="1">
            <a:spLocks/>
          </p:cNvSpPr>
          <p:nvPr/>
        </p:nvSpPr>
        <p:spPr>
          <a:xfrm>
            <a:off x="2297292" y="120424"/>
            <a:ext cx="77956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The understanding of universalism</a:t>
            </a:r>
            <a:endParaRPr lang="es-ES_tradnl" b="1" dirty="0"/>
          </a:p>
        </p:txBody>
      </p:sp>
    </p:spTree>
    <p:extLst>
      <p:ext uri="{BB962C8B-B14F-4D97-AF65-F5344CB8AC3E}">
        <p14:creationId xmlns:p14="http://schemas.microsoft.com/office/powerpoint/2010/main" val="4504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animBg="1"/>
      <p:bldP spid="7" grpId="0" animBg="1"/>
      <p:bldP spid="8"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3467D"/>
        </a:solidFill>
        <a:effectLst/>
      </p:bgPr>
    </p:bg>
    <p:spTree>
      <p:nvGrpSpPr>
        <p:cNvPr id="1" name=""/>
        <p:cNvGrpSpPr/>
        <p:nvPr/>
      </p:nvGrpSpPr>
      <p:grpSpPr>
        <a:xfrm>
          <a:off x="0" y="0"/>
          <a:ext cx="0" cy="0"/>
          <a:chOff x="0" y="0"/>
          <a:chExt cx="0" cy="0"/>
        </a:xfrm>
      </p:grpSpPr>
      <p:sp>
        <p:nvSpPr>
          <p:cNvPr id="3" name="2 Marcador de contenido"/>
          <p:cNvSpPr>
            <a:spLocks noGrp="1"/>
          </p:cNvSpPr>
          <p:nvPr>
            <p:ph sz="quarter" idx="1"/>
          </p:nvPr>
        </p:nvSpPr>
        <p:spPr/>
        <p:txBody>
          <a:bodyPr>
            <a:normAutofit/>
          </a:bodyPr>
          <a:lstStyle/>
          <a:p>
            <a:pPr algn="ctr">
              <a:buNone/>
            </a:pPr>
            <a:endParaRPr lang="en-US" sz="3000" dirty="0"/>
          </a:p>
          <a:p>
            <a:pPr marL="0" indent="0">
              <a:buNone/>
            </a:pPr>
            <a:endParaRPr lang="es-CR" sz="3200" dirty="0"/>
          </a:p>
        </p:txBody>
      </p:sp>
      <p:sp>
        <p:nvSpPr>
          <p:cNvPr id="4" name="3 Triángulo isósceles"/>
          <p:cNvSpPr/>
          <p:nvPr/>
        </p:nvSpPr>
        <p:spPr>
          <a:xfrm>
            <a:off x="3791745" y="2132856"/>
            <a:ext cx="4336387" cy="2817862"/>
          </a:xfrm>
          <a:prstGeom prst="triangle">
            <a:avLst/>
          </a:prstGeom>
          <a:solidFill>
            <a:srgbClr val="AAC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err="1"/>
              <a:t>University</a:t>
            </a:r>
            <a:r>
              <a:rPr lang="es-ES_tradnl" sz="2400" dirty="0"/>
              <a:t> as a </a:t>
            </a:r>
            <a:r>
              <a:rPr lang="es-ES_tradnl" sz="2400" dirty="0" err="1"/>
              <a:t>policy</a:t>
            </a:r>
            <a:r>
              <a:rPr lang="es-ES_tradnl" sz="2400" dirty="0"/>
              <a:t> output</a:t>
            </a:r>
            <a:endParaRPr lang="es-CR" sz="2400" dirty="0"/>
          </a:p>
        </p:txBody>
      </p:sp>
      <p:sp>
        <p:nvSpPr>
          <p:cNvPr id="5" name="4 Rectángulo"/>
          <p:cNvSpPr/>
          <p:nvPr/>
        </p:nvSpPr>
        <p:spPr>
          <a:xfrm>
            <a:off x="1079539" y="5029856"/>
            <a:ext cx="3312368" cy="926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3000" dirty="0">
                <a:solidFill>
                  <a:schemeClr val="bg1"/>
                </a:solidFill>
                <a:latin typeface="Candara" panose="020E0502030303020204" pitchFamily="34" charset="0"/>
              </a:rPr>
              <a:t>Generosity</a:t>
            </a:r>
          </a:p>
          <a:p>
            <a:pPr algn="ctr"/>
            <a:r>
              <a:rPr lang="es-CR" sz="3000" dirty="0">
                <a:solidFill>
                  <a:schemeClr val="bg1"/>
                </a:solidFill>
                <a:latin typeface="Candara" panose="020E0502030303020204" pitchFamily="34" charset="0"/>
              </a:rPr>
              <a:t>In type and quality</a:t>
            </a:r>
          </a:p>
        </p:txBody>
      </p:sp>
      <p:sp>
        <p:nvSpPr>
          <p:cNvPr id="6" name="5 Rectángulo"/>
          <p:cNvSpPr/>
          <p:nvPr/>
        </p:nvSpPr>
        <p:spPr>
          <a:xfrm>
            <a:off x="3252122" y="1474077"/>
            <a:ext cx="541563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3200" dirty="0">
                <a:solidFill>
                  <a:schemeClr val="bg1"/>
                </a:solidFill>
                <a:latin typeface="Candara" panose="020E0502030303020204" pitchFamily="34" charset="0"/>
              </a:rPr>
              <a:t>Massive coverage</a:t>
            </a:r>
          </a:p>
        </p:txBody>
      </p:sp>
      <p:sp>
        <p:nvSpPr>
          <p:cNvPr id="7" name="6 Rectángulo"/>
          <p:cNvSpPr/>
          <p:nvPr/>
        </p:nvSpPr>
        <p:spPr>
          <a:xfrm>
            <a:off x="5743054" y="5217104"/>
            <a:ext cx="3888432" cy="998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CR" sz="3200" dirty="0">
                <a:solidFill>
                  <a:schemeClr val="bg1"/>
                </a:solidFill>
                <a:latin typeface="Candara" panose="020E0502030303020204" pitchFamily="34" charset="0"/>
              </a:rPr>
              <a:t> Equity in </a:t>
            </a:r>
          </a:p>
          <a:p>
            <a:pPr algn="r"/>
            <a:r>
              <a:rPr lang="es-CR" sz="3200" dirty="0">
                <a:solidFill>
                  <a:schemeClr val="bg1"/>
                </a:solidFill>
                <a:latin typeface="Candara" panose="020E0502030303020204" pitchFamily="34" charset="0"/>
              </a:rPr>
              <a:t>benefits</a:t>
            </a:r>
          </a:p>
        </p:txBody>
      </p:sp>
      <p:sp>
        <p:nvSpPr>
          <p:cNvPr id="14" name="10 Rectángulo"/>
          <p:cNvSpPr/>
          <p:nvPr/>
        </p:nvSpPr>
        <p:spPr>
          <a:xfrm>
            <a:off x="2712277" y="603697"/>
            <a:ext cx="4464496" cy="764704"/>
          </a:xfrm>
          <a:prstGeom prst="rect">
            <a:avLst/>
          </a:prstGeom>
          <a:solidFill>
            <a:srgbClr val="23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dirty="0">
              <a:solidFill>
                <a:schemeClr val="tx1"/>
              </a:solidFill>
            </a:endParaRPr>
          </a:p>
        </p:txBody>
      </p:sp>
      <p:sp>
        <p:nvSpPr>
          <p:cNvPr id="23" name="Title 1"/>
          <p:cNvSpPr txBox="1">
            <a:spLocks/>
          </p:cNvSpPr>
          <p:nvPr/>
        </p:nvSpPr>
        <p:spPr>
          <a:xfrm>
            <a:off x="-961936" y="-59085"/>
            <a:ext cx="95073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b="1" i="1" dirty="0" err="1">
                <a:solidFill>
                  <a:schemeClr val="bg1"/>
                </a:solidFill>
              </a:rPr>
              <a:t>Our</a:t>
            </a:r>
            <a:r>
              <a:rPr lang="es-ES_tradnl" b="1" i="1" dirty="0">
                <a:solidFill>
                  <a:schemeClr val="bg1"/>
                </a:solidFill>
              </a:rPr>
              <a:t> </a:t>
            </a:r>
            <a:r>
              <a:rPr lang="es-ES_tradnl" b="1" i="1" dirty="0" err="1">
                <a:solidFill>
                  <a:schemeClr val="bg1"/>
                </a:solidFill>
              </a:rPr>
              <a:t>contribution</a:t>
            </a:r>
            <a:endParaRPr lang="es-ES_tradnl" b="1" i="1" dirty="0">
              <a:solidFill>
                <a:schemeClr val="bg1"/>
              </a:solidFill>
            </a:endParaRPr>
          </a:p>
        </p:txBody>
      </p:sp>
      <p:sp>
        <p:nvSpPr>
          <p:cNvPr id="9" name="Title 8">
            <a:extLst>
              <a:ext uri="{FF2B5EF4-FFF2-40B4-BE49-F238E27FC236}">
                <a16:creationId xmlns:a16="http://schemas.microsoft.com/office/drawing/2014/main" id="{32FA46FB-65DE-C943-8E2C-6267D2A2D76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935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A23B70-9667-A04A-8000-367BC564DDA6}"/>
              </a:ext>
            </a:extLst>
          </p:cNvPr>
          <p:cNvSpPr>
            <a:spLocks noGrp="1"/>
          </p:cNvSpPr>
          <p:nvPr>
            <p:ph type="title"/>
          </p:nvPr>
        </p:nvSpPr>
        <p:spPr/>
        <p:txBody>
          <a:bodyPr/>
          <a:lstStyle/>
          <a:p>
            <a:pPr algn="ctr"/>
            <a:r>
              <a:rPr lang="en-US" dirty="0"/>
              <a:t>We can use a variety of instruments</a:t>
            </a:r>
          </a:p>
        </p:txBody>
      </p:sp>
      <p:sp>
        <p:nvSpPr>
          <p:cNvPr id="11" name="Content Placeholder 10">
            <a:extLst>
              <a:ext uri="{FF2B5EF4-FFF2-40B4-BE49-F238E27FC236}">
                <a16:creationId xmlns:a16="http://schemas.microsoft.com/office/drawing/2014/main" id="{CFDC4865-0352-CD4F-9153-E2ED9D682E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49A3400-78F0-5244-8245-178EA621F00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2633" y="0"/>
            <a:ext cx="1902088" cy="2113431"/>
          </a:xfrm>
          <a:prstGeom prst="rect">
            <a:avLst/>
          </a:prstGeom>
        </p:spPr>
      </p:pic>
      <p:sp>
        <p:nvSpPr>
          <p:cNvPr id="5" name="Oval 4">
            <a:extLst>
              <a:ext uri="{FF2B5EF4-FFF2-40B4-BE49-F238E27FC236}">
                <a16:creationId xmlns:a16="http://schemas.microsoft.com/office/drawing/2014/main" id="{F200DDEA-C995-FF4E-8081-9952B1FFEAAD}"/>
              </a:ext>
            </a:extLst>
          </p:cNvPr>
          <p:cNvSpPr/>
          <p:nvPr/>
        </p:nvSpPr>
        <p:spPr>
          <a:xfrm>
            <a:off x="1882346" y="2345046"/>
            <a:ext cx="4213654" cy="3892379"/>
          </a:xfrm>
          <a:prstGeom prst="ellipse">
            <a:avLst/>
          </a:prstGeom>
          <a:solidFill>
            <a:srgbClr val="54C7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Contributory</a:t>
            </a:r>
          </a:p>
        </p:txBody>
      </p:sp>
      <p:sp>
        <p:nvSpPr>
          <p:cNvPr id="9" name="Oval 8">
            <a:extLst>
              <a:ext uri="{FF2B5EF4-FFF2-40B4-BE49-F238E27FC236}">
                <a16:creationId xmlns:a16="http://schemas.microsoft.com/office/drawing/2014/main" id="{AE2E6099-77E6-5041-B40C-81DCAE7907CE}"/>
              </a:ext>
            </a:extLst>
          </p:cNvPr>
          <p:cNvSpPr/>
          <p:nvPr/>
        </p:nvSpPr>
        <p:spPr>
          <a:xfrm>
            <a:off x="5420229" y="2424173"/>
            <a:ext cx="3948107" cy="378302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Non contributory</a:t>
            </a:r>
          </a:p>
        </p:txBody>
      </p:sp>
    </p:spTree>
    <p:extLst>
      <p:ext uri="{BB962C8B-B14F-4D97-AF65-F5344CB8AC3E}">
        <p14:creationId xmlns:p14="http://schemas.microsoft.com/office/powerpoint/2010/main" val="39512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4256" y="-99364"/>
            <a:ext cx="8750968" cy="1325563"/>
          </a:xfrm>
        </p:spPr>
        <p:txBody>
          <a:bodyPr>
            <a:normAutofit/>
          </a:bodyPr>
          <a:lstStyle/>
          <a:p>
            <a:pPr algn="ctr"/>
            <a:r>
              <a:rPr lang="es-ES_tradnl" sz="4000" b="1" dirty="0" err="1"/>
              <a:t>The</a:t>
            </a:r>
            <a:r>
              <a:rPr lang="es-ES_tradnl" sz="4000" b="1" dirty="0"/>
              <a:t> role of </a:t>
            </a:r>
            <a:r>
              <a:rPr lang="es-ES_tradnl" sz="4000" b="1" dirty="0" err="1"/>
              <a:t>policy</a:t>
            </a:r>
            <a:r>
              <a:rPr lang="es-ES_tradnl" sz="4000" b="1" dirty="0"/>
              <a:t> </a:t>
            </a:r>
            <a:r>
              <a:rPr lang="es-ES_tradnl" sz="4000" b="1" dirty="0" err="1"/>
              <a:t>architectures</a:t>
            </a:r>
            <a:endParaRPr lang="es-ES_tradnl" sz="4000" b="1" dirty="0"/>
          </a:p>
        </p:txBody>
      </p:sp>
      <p:sp>
        <p:nvSpPr>
          <p:cNvPr id="58" name="Chevron 57"/>
          <p:cNvSpPr/>
          <p:nvPr/>
        </p:nvSpPr>
        <p:spPr>
          <a:xfrm>
            <a:off x="-1961372" y="-1091607"/>
            <a:ext cx="883658" cy="744640"/>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graphicFrame>
        <p:nvGraphicFramePr>
          <p:cNvPr id="11" name="Diagram 10"/>
          <p:cNvGraphicFramePr/>
          <p:nvPr>
            <p:extLst>
              <p:ext uri="{D42A27DB-BD31-4B8C-83A1-F6EECF244321}">
                <p14:modId xmlns:p14="http://schemas.microsoft.com/office/powerpoint/2010/main" val="23893658"/>
              </p:ext>
            </p:extLst>
          </p:nvPr>
        </p:nvGraphicFramePr>
        <p:xfrm>
          <a:off x="1915101" y="945765"/>
          <a:ext cx="9291956" cy="6194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Bent-Up Arrow 14"/>
          <p:cNvSpPr/>
          <p:nvPr/>
        </p:nvSpPr>
        <p:spPr>
          <a:xfrm rot="18968629">
            <a:off x="8659626" y="3100829"/>
            <a:ext cx="1941095" cy="1804737"/>
          </a:xfrm>
          <a:prstGeom prst="bentUpArrow">
            <a:avLst/>
          </a:prstGeom>
          <a:solidFill>
            <a:srgbClr val="54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txBox="1">
            <a:spLocks/>
          </p:cNvSpPr>
          <p:nvPr/>
        </p:nvSpPr>
        <p:spPr>
          <a:xfrm rot="18948806">
            <a:off x="8573283" y="4794332"/>
            <a:ext cx="4227827" cy="5063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900" dirty="0" err="1"/>
              <a:t>Market</a:t>
            </a:r>
            <a:r>
              <a:rPr lang="es-ES_tradnl" sz="2900" dirty="0"/>
              <a:t> </a:t>
            </a:r>
            <a:r>
              <a:rPr lang="es-ES_tradnl" sz="2900" dirty="0" err="1"/>
              <a:t>alternatives</a:t>
            </a:r>
            <a:endParaRPr lang="es-ES_tradnl" sz="2900" dirty="0"/>
          </a:p>
        </p:txBody>
      </p:sp>
      <p:pic>
        <p:nvPicPr>
          <p:cNvPr id="19" name="Picture 18"/>
          <p:cNvPicPr>
            <a:picLocks noChangeAspect="1"/>
          </p:cNvPicPr>
          <p:nvPr/>
        </p:nvPicPr>
        <p:blipFill>
          <a:blip r:embed="rId8">
            <a:clrChange>
              <a:clrFrom>
                <a:srgbClr val="FFFFFF"/>
              </a:clrFrom>
              <a:clrTo>
                <a:srgbClr val="FFFFFF">
                  <a:alpha val="0"/>
                </a:srgbClr>
              </a:clrTo>
            </a:clrChange>
          </a:blip>
          <a:stretch>
            <a:fillRect/>
          </a:stretch>
        </p:blipFill>
        <p:spPr>
          <a:xfrm rot="19667126">
            <a:off x="-660130" y="-821926"/>
            <a:ext cx="5293896" cy="5882107"/>
          </a:xfrm>
          <a:prstGeom prst="rect">
            <a:avLst/>
          </a:prstGeom>
        </p:spPr>
      </p:pic>
      <p:sp>
        <p:nvSpPr>
          <p:cNvPr id="3" name="Rectangle 2"/>
          <p:cNvSpPr/>
          <p:nvPr/>
        </p:nvSpPr>
        <p:spPr>
          <a:xfrm rot="20387033">
            <a:off x="1867821" y="2890849"/>
            <a:ext cx="1244520" cy="2077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7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5"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D130-275A-DF4B-87C0-C420ABADA806}"/>
              </a:ext>
            </a:extLst>
          </p:cNvPr>
          <p:cNvSpPr>
            <a:spLocks noGrp="1"/>
          </p:cNvSpPr>
          <p:nvPr>
            <p:ph type="title"/>
          </p:nvPr>
        </p:nvSpPr>
        <p:spPr>
          <a:xfrm>
            <a:off x="838200" y="2766218"/>
            <a:ext cx="10515600" cy="1978352"/>
          </a:xfrm>
        </p:spPr>
        <p:txBody>
          <a:bodyPr>
            <a:normAutofit fontScale="90000"/>
          </a:bodyPr>
          <a:lstStyle/>
          <a:p>
            <a:pPr algn="ctr"/>
            <a:r>
              <a:rPr lang="en-US" dirty="0"/>
              <a:t>In 2011, Jacob Hacker called “to focus on market reforms that encourage a more equal distribution of economic power and rewards even before government collects taxes or pays out benefits” or what he called “pre-distribution”</a:t>
            </a:r>
          </a:p>
        </p:txBody>
      </p:sp>
      <p:pic>
        <p:nvPicPr>
          <p:cNvPr id="4" name="Picture 3">
            <a:extLst>
              <a:ext uri="{FF2B5EF4-FFF2-40B4-BE49-F238E27FC236}">
                <a16:creationId xmlns:a16="http://schemas.microsoft.com/office/drawing/2014/main" id="{773E2CA0-AA77-8A4C-A510-9C51FA8753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2633" y="0"/>
            <a:ext cx="1902088" cy="2113431"/>
          </a:xfrm>
          <a:prstGeom prst="rect">
            <a:avLst/>
          </a:prstGeom>
        </p:spPr>
      </p:pic>
    </p:spTree>
    <p:extLst>
      <p:ext uri="{BB962C8B-B14F-4D97-AF65-F5344CB8AC3E}">
        <p14:creationId xmlns:p14="http://schemas.microsoft.com/office/powerpoint/2010/main" val="963690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262633" y="0"/>
            <a:ext cx="1902088" cy="2113431"/>
          </a:xfrm>
          <a:prstGeom prst="rect">
            <a:avLst/>
          </a:prstGeom>
        </p:spPr>
      </p:pic>
      <p:graphicFrame>
        <p:nvGraphicFramePr>
          <p:cNvPr id="6" name="Diagram 5"/>
          <p:cNvGraphicFramePr/>
          <p:nvPr>
            <p:extLst>
              <p:ext uri="{D42A27DB-BD31-4B8C-83A1-F6EECF244321}">
                <p14:modId xmlns:p14="http://schemas.microsoft.com/office/powerpoint/2010/main" val="4248014499"/>
              </p:ext>
            </p:extLst>
          </p:nvPr>
        </p:nvGraphicFramePr>
        <p:xfrm>
          <a:off x="2712719" y="501193"/>
          <a:ext cx="7345681" cy="60120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6148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9A1C1-2B2F-584B-A26B-95A3C01C437E}"/>
              </a:ext>
            </a:extLst>
          </p:cNvPr>
          <p:cNvSpPr>
            <a:spLocks noGrp="1"/>
          </p:cNvSpPr>
          <p:nvPr>
            <p:ph type="title"/>
          </p:nvPr>
        </p:nvSpPr>
        <p:spPr/>
        <p:txBody>
          <a:bodyPr/>
          <a:lstStyle/>
          <a:p>
            <a:pPr algn="ctr"/>
            <a:r>
              <a:rPr lang="en-US" b="1" dirty="0"/>
              <a:t>We need to think which trajectories are best</a:t>
            </a:r>
          </a:p>
        </p:txBody>
      </p:sp>
      <p:sp>
        <p:nvSpPr>
          <p:cNvPr id="5" name="Text Placeholder 4">
            <a:extLst>
              <a:ext uri="{FF2B5EF4-FFF2-40B4-BE49-F238E27FC236}">
                <a16:creationId xmlns:a16="http://schemas.microsoft.com/office/drawing/2014/main" id="{E1E54B10-A86F-8C40-9B91-F02BF04A7737}"/>
              </a:ext>
            </a:extLst>
          </p:cNvPr>
          <p:cNvSpPr>
            <a:spLocks noGrp="1"/>
          </p:cNvSpPr>
          <p:nvPr>
            <p:ph type="body" idx="1"/>
          </p:nvPr>
        </p:nvSpPr>
        <p:spPr/>
        <p:txBody>
          <a:bodyPr/>
          <a:lstStyle/>
          <a:p>
            <a:endParaRPr lang="en-US"/>
          </a:p>
        </p:txBody>
      </p:sp>
      <p:sp>
        <p:nvSpPr>
          <p:cNvPr id="6" name="Oval 5">
            <a:extLst>
              <a:ext uri="{FF2B5EF4-FFF2-40B4-BE49-F238E27FC236}">
                <a16:creationId xmlns:a16="http://schemas.microsoft.com/office/drawing/2014/main" id="{917E5C1B-8F20-9E48-8A21-0EF7103E7AD5}"/>
              </a:ext>
            </a:extLst>
          </p:cNvPr>
          <p:cNvSpPr/>
          <p:nvPr/>
        </p:nvSpPr>
        <p:spPr>
          <a:xfrm>
            <a:off x="289360" y="118664"/>
            <a:ext cx="2353479" cy="2301151"/>
          </a:xfrm>
          <a:prstGeom prst="ellipse">
            <a:avLst/>
          </a:prstGeom>
          <a:solidFill>
            <a:srgbClr val="54C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0" dirty="0">
                <a:latin typeface="Candara" panose="020E0502030303020204" pitchFamily="34" charset="0"/>
              </a:rPr>
              <a:t>3</a:t>
            </a:r>
          </a:p>
        </p:txBody>
      </p:sp>
    </p:spTree>
    <p:extLst>
      <p:ext uri="{BB962C8B-B14F-4D97-AF65-F5344CB8AC3E}">
        <p14:creationId xmlns:p14="http://schemas.microsoft.com/office/powerpoint/2010/main" val="473910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5816F-8E9F-DC44-A04A-04CD2AD94DD3}"/>
              </a:ext>
            </a:extLst>
          </p:cNvPr>
          <p:cNvSpPr>
            <a:spLocks noGrp="1"/>
          </p:cNvSpPr>
          <p:nvPr>
            <p:ph type="title"/>
          </p:nvPr>
        </p:nvSpPr>
        <p:spPr/>
        <p:txBody>
          <a:bodyPr/>
          <a:lstStyle/>
          <a:p>
            <a:r>
              <a:rPr lang="en-US" dirty="0"/>
              <a:t>All-at-once trajectory</a:t>
            </a:r>
          </a:p>
        </p:txBody>
      </p:sp>
      <p:sp>
        <p:nvSpPr>
          <p:cNvPr id="4" name="Triangle 3">
            <a:extLst>
              <a:ext uri="{FF2B5EF4-FFF2-40B4-BE49-F238E27FC236}">
                <a16:creationId xmlns:a16="http://schemas.microsoft.com/office/drawing/2014/main" id="{BBF9E7D4-2C6D-0646-8492-B15DF589A5C1}"/>
              </a:ext>
            </a:extLst>
          </p:cNvPr>
          <p:cNvSpPr/>
          <p:nvPr/>
        </p:nvSpPr>
        <p:spPr>
          <a:xfrm>
            <a:off x="4122234" y="1973766"/>
            <a:ext cx="3947532" cy="3278459"/>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A04B0DF-6C1E-0F42-819A-40ABB8B35B30}"/>
              </a:ext>
            </a:extLst>
          </p:cNvPr>
          <p:cNvPicPr>
            <a:picLocks noChangeAspect="1"/>
          </p:cNvPicPr>
          <p:nvPr/>
        </p:nvPicPr>
        <p:blipFill>
          <a:blip r:embed="rId2"/>
          <a:stretch>
            <a:fillRect/>
          </a:stretch>
        </p:blipFill>
        <p:spPr>
          <a:xfrm>
            <a:off x="9159240" y="1973766"/>
            <a:ext cx="1828800" cy="1168400"/>
          </a:xfrm>
          <a:prstGeom prst="rect">
            <a:avLst/>
          </a:prstGeom>
        </p:spPr>
      </p:pic>
      <p:pic>
        <p:nvPicPr>
          <p:cNvPr id="6" name="Picture 5">
            <a:extLst>
              <a:ext uri="{FF2B5EF4-FFF2-40B4-BE49-F238E27FC236}">
                <a16:creationId xmlns:a16="http://schemas.microsoft.com/office/drawing/2014/main" id="{9DDA0575-11E9-B54F-BD0F-D338869F98B4}"/>
              </a:ext>
            </a:extLst>
          </p:cNvPr>
          <p:cNvPicPr>
            <a:picLocks noChangeAspect="1"/>
          </p:cNvPicPr>
          <p:nvPr/>
        </p:nvPicPr>
        <p:blipFill>
          <a:blip r:embed="rId3"/>
          <a:stretch>
            <a:fillRect/>
          </a:stretch>
        </p:blipFill>
        <p:spPr>
          <a:xfrm>
            <a:off x="2004060" y="1690688"/>
            <a:ext cx="1752600" cy="3561537"/>
          </a:xfrm>
          <a:prstGeom prst="rect">
            <a:avLst/>
          </a:prstGeom>
        </p:spPr>
      </p:pic>
      <p:sp>
        <p:nvSpPr>
          <p:cNvPr id="7" name="Triangle 6">
            <a:extLst>
              <a:ext uri="{FF2B5EF4-FFF2-40B4-BE49-F238E27FC236}">
                <a16:creationId xmlns:a16="http://schemas.microsoft.com/office/drawing/2014/main" id="{3635AE8C-8304-944A-B62D-646168B32BCD}"/>
              </a:ext>
            </a:extLst>
          </p:cNvPr>
          <p:cNvSpPr/>
          <p:nvPr/>
        </p:nvSpPr>
        <p:spPr>
          <a:xfrm>
            <a:off x="4122234" y="1973766"/>
            <a:ext cx="3947532" cy="3278459"/>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72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897AC-F2E8-E54B-8A69-8F4CB11791C0}"/>
              </a:ext>
            </a:extLst>
          </p:cNvPr>
          <p:cNvPicPr>
            <a:picLocks noChangeAspect="1"/>
          </p:cNvPicPr>
          <p:nvPr/>
        </p:nvPicPr>
        <p:blipFill>
          <a:blip r:embed="rId2"/>
          <a:stretch>
            <a:fillRect/>
          </a:stretch>
        </p:blipFill>
        <p:spPr>
          <a:xfrm>
            <a:off x="88900" y="436291"/>
            <a:ext cx="12103100" cy="5829300"/>
          </a:xfrm>
          <a:prstGeom prst="rect">
            <a:avLst/>
          </a:prstGeom>
        </p:spPr>
      </p:pic>
    </p:spTree>
    <p:extLst>
      <p:ext uri="{BB962C8B-B14F-4D97-AF65-F5344CB8AC3E}">
        <p14:creationId xmlns:p14="http://schemas.microsoft.com/office/powerpoint/2010/main" val="1540809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0ED2-4D38-7545-95DF-4D7EFE0E05C7}"/>
              </a:ext>
            </a:extLst>
          </p:cNvPr>
          <p:cNvSpPr>
            <a:spLocks noGrp="1"/>
          </p:cNvSpPr>
          <p:nvPr>
            <p:ph type="title"/>
          </p:nvPr>
        </p:nvSpPr>
        <p:spPr/>
        <p:txBody>
          <a:bodyPr>
            <a:normAutofit/>
          </a:bodyPr>
          <a:lstStyle/>
          <a:p>
            <a:pPr algn="ctr"/>
            <a:r>
              <a:rPr lang="en-US" sz="4800" b="1" dirty="0"/>
              <a:t>Conclusions</a:t>
            </a:r>
          </a:p>
        </p:txBody>
      </p:sp>
      <p:sp>
        <p:nvSpPr>
          <p:cNvPr id="3" name="Content Placeholder 2">
            <a:extLst>
              <a:ext uri="{FF2B5EF4-FFF2-40B4-BE49-F238E27FC236}">
                <a16:creationId xmlns:a16="http://schemas.microsoft.com/office/drawing/2014/main" id="{7D7DB6BB-1D5C-DB4F-A87F-B2E3D05C8143}"/>
              </a:ext>
            </a:extLst>
          </p:cNvPr>
          <p:cNvSpPr>
            <a:spLocks noGrp="1"/>
          </p:cNvSpPr>
          <p:nvPr>
            <p:ph idx="1"/>
          </p:nvPr>
        </p:nvSpPr>
        <p:spPr/>
        <p:txBody>
          <a:bodyPr/>
          <a:lstStyle/>
          <a:p>
            <a:r>
              <a:rPr lang="en-US" dirty="0"/>
              <a:t>We should avoid simplistic dichotomies about pre-distribution vs re-distribution.  It is about both (and, in fact, both are connected).</a:t>
            </a:r>
          </a:p>
          <a:p>
            <a:endParaRPr lang="en-US" dirty="0"/>
          </a:p>
          <a:p>
            <a:r>
              <a:rPr lang="en-US" dirty="0"/>
              <a:t>Social (and tax) policies play a central role in explaining variance in distribution among Latin American and, especially, OECD countries.</a:t>
            </a:r>
          </a:p>
          <a:p>
            <a:endParaRPr lang="en-US" dirty="0"/>
          </a:p>
          <a:p>
            <a:r>
              <a:rPr lang="en-US" dirty="0"/>
              <a:t>To maximize its redistributive impact, social policy should aim to deliver universal outputs.</a:t>
            </a:r>
          </a:p>
        </p:txBody>
      </p:sp>
      <p:pic>
        <p:nvPicPr>
          <p:cNvPr id="4" name="Picture 3">
            <a:extLst>
              <a:ext uri="{FF2B5EF4-FFF2-40B4-BE49-F238E27FC236}">
                <a16:creationId xmlns:a16="http://schemas.microsoft.com/office/drawing/2014/main" id="{D85ADB4B-1986-A549-B3B8-6D81D5523BF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2633" y="0"/>
            <a:ext cx="1902088" cy="2113431"/>
          </a:xfrm>
          <a:prstGeom prst="rect">
            <a:avLst/>
          </a:prstGeom>
        </p:spPr>
      </p:pic>
    </p:spTree>
    <p:extLst>
      <p:ext uri="{BB962C8B-B14F-4D97-AF65-F5344CB8AC3E}">
        <p14:creationId xmlns:p14="http://schemas.microsoft.com/office/powerpoint/2010/main" val="235050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0ED2-4D38-7545-95DF-4D7EFE0E05C7}"/>
              </a:ext>
            </a:extLst>
          </p:cNvPr>
          <p:cNvSpPr>
            <a:spLocks noGrp="1"/>
          </p:cNvSpPr>
          <p:nvPr>
            <p:ph type="title"/>
          </p:nvPr>
        </p:nvSpPr>
        <p:spPr/>
        <p:txBody>
          <a:bodyPr>
            <a:normAutofit/>
          </a:bodyPr>
          <a:lstStyle/>
          <a:p>
            <a:pPr algn="ctr"/>
            <a:r>
              <a:rPr lang="en-US" sz="4800" b="1" dirty="0"/>
              <a:t>Conclusions</a:t>
            </a:r>
          </a:p>
        </p:txBody>
      </p:sp>
      <p:sp>
        <p:nvSpPr>
          <p:cNvPr id="3" name="Content Placeholder 2">
            <a:extLst>
              <a:ext uri="{FF2B5EF4-FFF2-40B4-BE49-F238E27FC236}">
                <a16:creationId xmlns:a16="http://schemas.microsoft.com/office/drawing/2014/main" id="{7D7DB6BB-1D5C-DB4F-A87F-B2E3D05C8143}"/>
              </a:ext>
            </a:extLst>
          </p:cNvPr>
          <p:cNvSpPr>
            <a:spLocks noGrp="1"/>
          </p:cNvSpPr>
          <p:nvPr>
            <p:ph idx="1"/>
          </p:nvPr>
        </p:nvSpPr>
        <p:spPr/>
        <p:txBody>
          <a:bodyPr/>
          <a:lstStyle/>
          <a:p>
            <a:r>
              <a:rPr lang="en-US" dirty="0"/>
              <a:t>To deliver universalism we should consider what is both politically feasible and technically desirable…</a:t>
            </a:r>
          </a:p>
          <a:p>
            <a:endParaRPr lang="en-US" dirty="0"/>
          </a:p>
          <a:p>
            <a:r>
              <a:rPr lang="en-US" dirty="0"/>
              <a:t>…and we should pay close attention to the paths or trajectories of change when designing policies.</a:t>
            </a:r>
          </a:p>
          <a:p>
            <a:endParaRPr lang="en-US" dirty="0"/>
          </a:p>
          <a:p>
            <a:r>
              <a:rPr lang="en-US" dirty="0"/>
              <a:t>Of course, all of this is easier said than done… and this is why we will discuss more about the political economy of these changes in subsequent panels.</a:t>
            </a:r>
          </a:p>
        </p:txBody>
      </p:sp>
      <p:pic>
        <p:nvPicPr>
          <p:cNvPr id="4" name="Picture 3">
            <a:extLst>
              <a:ext uri="{FF2B5EF4-FFF2-40B4-BE49-F238E27FC236}">
                <a16:creationId xmlns:a16="http://schemas.microsoft.com/office/drawing/2014/main" id="{D85ADB4B-1986-A549-B3B8-6D81D5523BF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2633" y="0"/>
            <a:ext cx="1902088" cy="2113431"/>
          </a:xfrm>
          <a:prstGeom prst="rect">
            <a:avLst/>
          </a:prstGeom>
        </p:spPr>
      </p:pic>
    </p:spTree>
    <p:extLst>
      <p:ext uri="{BB962C8B-B14F-4D97-AF65-F5344CB8AC3E}">
        <p14:creationId xmlns:p14="http://schemas.microsoft.com/office/powerpoint/2010/main" val="29461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39636" y="625793"/>
            <a:ext cx="8312727" cy="4262258"/>
          </a:xfrm>
          <a:prstGeom prst="rect">
            <a:avLst/>
          </a:prstGeom>
        </p:spPr>
      </p:pic>
      <p:sp>
        <p:nvSpPr>
          <p:cNvPr id="2" name="Rectangle 1">
            <a:extLst>
              <a:ext uri="{FF2B5EF4-FFF2-40B4-BE49-F238E27FC236}">
                <a16:creationId xmlns:a16="http://schemas.microsoft.com/office/drawing/2014/main" id="{E2003EE8-403B-384E-81D3-D985D7A3DF4E}"/>
              </a:ext>
            </a:extLst>
          </p:cNvPr>
          <p:cNvSpPr/>
          <p:nvPr/>
        </p:nvSpPr>
        <p:spPr>
          <a:xfrm>
            <a:off x="2135965" y="5424408"/>
            <a:ext cx="8312727" cy="584775"/>
          </a:xfrm>
          <a:prstGeom prst="rect">
            <a:avLst/>
          </a:prstGeom>
        </p:spPr>
        <p:txBody>
          <a:bodyPr wrap="square">
            <a:spAutoFit/>
          </a:bodyPr>
          <a:lstStyle/>
          <a:p>
            <a:r>
              <a:rPr lang="en-US" sz="3200" dirty="0">
                <a:hlinkClick r:id="rId3"/>
              </a:rPr>
              <a:t>http://latinamericandevelopment.blogspot.com/</a:t>
            </a:r>
            <a:r>
              <a:rPr lang="en-US" sz="3200" dirty="0"/>
              <a:t> </a:t>
            </a:r>
          </a:p>
        </p:txBody>
      </p:sp>
    </p:spTree>
    <p:extLst>
      <p:ext uri="{BB962C8B-B14F-4D97-AF65-F5344CB8AC3E}">
        <p14:creationId xmlns:p14="http://schemas.microsoft.com/office/powerpoint/2010/main" val="296661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D55B-23F9-E146-B2E5-C1EE2D87B052}"/>
              </a:ext>
            </a:extLst>
          </p:cNvPr>
          <p:cNvSpPr>
            <a:spLocks noGrp="1"/>
          </p:cNvSpPr>
          <p:nvPr>
            <p:ph type="title"/>
          </p:nvPr>
        </p:nvSpPr>
        <p:spPr>
          <a:xfrm>
            <a:off x="685800" y="2766218"/>
            <a:ext cx="10515600" cy="1699102"/>
          </a:xfrm>
        </p:spPr>
        <p:txBody>
          <a:bodyPr>
            <a:normAutofit fontScale="90000"/>
          </a:bodyPr>
          <a:lstStyle/>
          <a:p>
            <a:pPr algn="ctr"/>
            <a:r>
              <a:rPr lang="en-US" dirty="0"/>
              <a:t>The Latin American experience in the 2000s confirms the importance of labor market outcomes</a:t>
            </a:r>
          </a:p>
        </p:txBody>
      </p:sp>
      <p:pic>
        <p:nvPicPr>
          <p:cNvPr id="4" name="Picture 3">
            <a:extLst>
              <a:ext uri="{FF2B5EF4-FFF2-40B4-BE49-F238E27FC236}">
                <a16:creationId xmlns:a16="http://schemas.microsoft.com/office/drawing/2014/main" id="{51CC57FF-DC27-3142-B449-63ED1B483AF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2633" y="0"/>
            <a:ext cx="1902088" cy="2113431"/>
          </a:xfrm>
          <a:prstGeom prst="rect">
            <a:avLst/>
          </a:prstGeom>
        </p:spPr>
      </p:pic>
    </p:spTree>
    <p:extLst>
      <p:ext uri="{BB962C8B-B14F-4D97-AF65-F5344CB8AC3E}">
        <p14:creationId xmlns:p14="http://schemas.microsoft.com/office/powerpoint/2010/main" val="32649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idx="4294967295"/>
          </p:nvPr>
        </p:nvSpPr>
        <p:spPr>
          <a:xfrm>
            <a:off x="0" y="365125"/>
            <a:ext cx="10515600" cy="1325563"/>
          </a:xfrm>
        </p:spPr>
        <p:txBody>
          <a:bodyPr/>
          <a:lstStyle/>
          <a:p>
            <a:pPr algn="ctr"/>
            <a:r>
              <a:rPr lang="es-ES" sz="2000" kern="0" dirty="0" err="1">
                <a:solidFill>
                  <a:srgbClr val="002147"/>
                </a:solidFill>
                <a:latin typeface="Arial" charset="0"/>
              </a:rPr>
              <a:t>Changes</a:t>
            </a:r>
            <a:r>
              <a:rPr lang="es-ES" sz="2000" kern="0" dirty="0">
                <a:solidFill>
                  <a:srgbClr val="002147"/>
                </a:solidFill>
                <a:latin typeface="Arial" charset="0"/>
              </a:rPr>
              <a:t> in </a:t>
            </a:r>
            <a:r>
              <a:rPr lang="es-ES" sz="2000" kern="0" dirty="0" err="1">
                <a:solidFill>
                  <a:srgbClr val="002147"/>
                </a:solidFill>
                <a:latin typeface="Arial" charset="0"/>
              </a:rPr>
              <a:t>the</a:t>
            </a:r>
            <a:r>
              <a:rPr lang="es-ES" sz="2000" kern="0" dirty="0">
                <a:solidFill>
                  <a:srgbClr val="002147"/>
                </a:solidFill>
                <a:latin typeface="Arial" charset="0"/>
              </a:rPr>
              <a:t> </a:t>
            </a:r>
            <a:r>
              <a:rPr lang="es-ES" sz="2000" kern="0" dirty="0" err="1">
                <a:solidFill>
                  <a:srgbClr val="002147"/>
                </a:solidFill>
                <a:latin typeface="Arial" charset="0"/>
              </a:rPr>
              <a:t>Gini</a:t>
            </a:r>
            <a:r>
              <a:rPr lang="es-ES" sz="2000" kern="0" dirty="0">
                <a:solidFill>
                  <a:srgbClr val="002147"/>
                </a:solidFill>
                <a:latin typeface="Arial" charset="0"/>
              </a:rPr>
              <a:t> </a:t>
            </a:r>
            <a:r>
              <a:rPr lang="es-ES" sz="2000" kern="0" dirty="0" err="1">
                <a:solidFill>
                  <a:srgbClr val="002147"/>
                </a:solidFill>
                <a:latin typeface="Arial" charset="0"/>
              </a:rPr>
              <a:t>coeficient</a:t>
            </a:r>
            <a:r>
              <a:rPr lang="es-ES" sz="2000" kern="0" dirty="0">
                <a:solidFill>
                  <a:srgbClr val="002147"/>
                </a:solidFill>
                <a:latin typeface="Arial" charset="0"/>
              </a:rPr>
              <a:t>, </a:t>
            </a:r>
            <a:r>
              <a:rPr lang="es-ES" sz="2000" kern="0" dirty="0" err="1">
                <a:solidFill>
                  <a:srgbClr val="002147"/>
                </a:solidFill>
                <a:latin typeface="Arial" charset="0"/>
              </a:rPr>
              <a:t>annual</a:t>
            </a:r>
            <a:r>
              <a:rPr lang="es-ES" sz="2000" kern="0" dirty="0">
                <a:solidFill>
                  <a:srgbClr val="002147"/>
                </a:solidFill>
                <a:latin typeface="Arial" charset="0"/>
              </a:rPr>
              <a:t> </a:t>
            </a:r>
            <a:r>
              <a:rPr lang="es-ES" sz="2000" kern="0" dirty="0" err="1">
                <a:solidFill>
                  <a:srgbClr val="002147"/>
                </a:solidFill>
                <a:latin typeface="Arial" charset="0"/>
              </a:rPr>
              <a:t>average</a:t>
            </a:r>
            <a:r>
              <a:rPr lang="es-ES" sz="2000" kern="0" dirty="0">
                <a:solidFill>
                  <a:srgbClr val="002147"/>
                </a:solidFill>
                <a:latin typeface="Arial" charset="0"/>
              </a:rPr>
              <a:t> per </a:t>
            </a:r>
            <a:r>
              <a:rPr lang="es-ES" sz="2000" kern="0" dirty="0" err="1">
                <a:solidFill>
                  <a:srgbClr val="002147"/>
                </a:solidFill>
                <a:latin typeface="Arial" charset="0"/>
              </a:rPr>
              <a:t>year</a:t>
            </a:r>
            <a:r>
              <a:rPr lang="es-ES" sz="2000" kern="0" dirty="0">
                <a:solidFill>
                  <a:srgbClr val="002147"/>
                </a:solidFill>
                <a:latin typeface="Arial" charset="0"/>
              </a:rPr>
              <a:t>, </a:t>
            </a:r>
            <a:br>
              <a:rPr lang="es-ES" sz="2000" kern="0" dirty="0">
                <a:solidFill>
                  <a:srgbClr val="002147"/>
                </a:solidFill>
                <a:latin typeface="Arial" charset="0"/>
              </a:rPr>
            </a:br>
            <a:r>
              <a:rPr lang="es-ES" sz="2000" kern="0" dirty="0">
                <a:solidFill>
                  <a:srgbClr val="002147"/>
                </a:solidFill>
                <a:latin typeface="Arial" charset="0"/>
              </a:rPr>
              <a:t>circa 2000s-circa 2012</a:t>
            </a:r>
            <a:endParaRPr lang="en-GB" sz="2000" dirty="0">
              <a:latin typeface="Arial" charset="0"/>
              <a:ea typeface="ＭＳ Ｐゴシック" charset="0"/>
            </a:endParaRPr>
          </a:p>
        </p:txBody>
      </p:sp>
      <p:sp>
        <p:nvSpPr>
          <p:cNvPr id="3" name="TextBox 2"/>
          <p:cNvSpPr txBox="1"/>
          <p:nvPr/>
        </p:nvSpPr>
        <p:spPr>
          <a:xfrm>
            <a:off x="6528049" y="6453337"/>
            <a:ext cx="2865721" cy="276999"/>
          </a:xfrm>
          <a:prstGeom prst="rect">
            <a:avLst/>
          </a:prstGeom>
          <a:noFill/>
        </p:spPr>
        <p:txBody>
          <a:bodyPr wrap="none" rtlCol="0">
            <a:spAutoFit/>
          </a:bodyPr>
          <a:lstStyle/>
          <a:p>
            <a:r>
              <a:rPr lang="en-US" sz="1200" dirty="0"/>
              <a:t>Source: own calculations with CEDLAS data</a:t>
            </a:r>
          </a:p>
        </p:txBody>
      </p:sp>
      <p:pic>
        <p:nvPicPr>
          <p:cNvPr id="6" name="Picture 5"/>
          <p:cNvPicPr>
            <a:picLocks noChangeAspect="1"/>
          </p:cNvPicPr>
          <p:nvPr/>
        </p:nvPicPr>
        <p:blipFill>
          <a:blip r:embed="rId3"/>
          <a:stretch>
            <a:fillRect/>
          </a:stretch>
        </p:blipFill>
        <p:spPr>
          <a:xfrm>
            <a:off x="853440" y="1340767"/>
            <a:ext cx="10515600" cy="5112569"/>
          </a:xfrm>
          <a:prstGeom prst="rect">
            <a:avLst/>
          </a:prstGeom>
        </p:spPr>
      </p:pic>
    </p:spTree>
    <p:extLst>
      <p:ext uri="{BB962C8B-B14F-4D97-AF65-F5344CB8AC3E}">
        <p14:creationId xmlns:p14="http://schemas.microsoft.com/office/powerpoint/2010/main" val="946199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inequality reduction</a:t>
            </a:r>
          </a:p>
        </p:txBody>
      </p:sp>
      <p:graphicFrame>
        <p:nvGraphicFramePr>
          <p:cNvPr id="4" name="Content Placeholder 3"/>
          <p:cNvGraphicFramePr>
            <a:graphicFrameLocks noGrp="1"/>
          </p:cNvGraphicFramePr>
          <p:nvPr>
            <p:ph idx="1"/>
            <p:extLst/>
          </p:nvPr>
        </p:nvGraphicFramePr>
        <p:xfrm>
          <a:off x="1991544" y="1340768"/>
          <a:ext cx="8229600" cy="492514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744073" y="6381329"/>
            <a:ext cx="1491947" cy="276999"/>
          </a:xfrm>
          <a:prstGeom prst="rect">
            <a:avLst/>
          </a:prstGeom>
          <a:noFill/>
        </p:spPr>
        <p:txBody>
          <a:bodyPr wrap="none" rtlCol="0">
            <a:spAutoFit/>
          </a:bodyPr>
          <a:lstStyle/>
          <a:p>
            <a:r>
              <a:rPr lang="en-US" sz="1200" dirty="0"/>
              <a:t>Source: </a:t>
            </a:r>
            <a:r>
              <a:rPr lang="en-US" sz="1200" dirty="0" err="1"/>
              <a:t>Lustig</a:t>
            </a:r>
            <a:r>
              <a:rPr lang="en-US" sz="1200" dirty="0"/>
              <a:t> (2016)</a:t>
            </a:r>
          </a:p>
        </p:txBody>
      </p:sp>
    </p:spTree>
    <p:extLst>
      <p:ext uri="{BB962C8B-B14F-4D97-AF65-F5344CB8AC3E}">
        <p14:creationId xmlns:p14="http://schemas.microsoft.com/office/powerpoint/2010/main" val="3246325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53FE0-EBB3-3547-8D26-137F6D6B1C22}"/>
              </a:ext>
            </a:extLst>
          </p:cNvPr>
          <p:cNvSpPr>
            <a:spLocks noGrp="1"/>
          </p:cNvSpPr>
          <p:nvPr>
            <p:ph type="title"/>
          </p:nvPr>
        </p:nvSpPr>
        <p:spPr>
          <a:xfrm>
            <a:off x="1356360" y="365125"/>
            <a:ext cx="9997440" cy="1325563"/>
          </a:xfrm>
        </p:spPr>
        <p:txBody>
          <a:bodyPr/>
          <a:lstStyle/>
          <a:p>
            <a:pPr algn="ctr"/>
            <a:r>
              <a:rPr lang="en-US" dirty="0"/>
              <a:t>With labor market policies playing a big role</a:t>
            </a:r>
          </a:p>
        </p:txBody>
      </p:sp>
      <p:sp>
        <p:nvSpPr>
          <p:cNvPr id="3" name="Content Placeholder 2">
            <a:extLst>
              <a:ext uri="{FF2B5EF4-FFF2-40B4-BE49-F238E27FC236}">
                <a16:creationId xmlns:a16="http://schemas.microsoft.com/office/drawing/2014/main" id="{A3A7F5D7-BEB4-5F4C-B73F-C7321A99AC2E}"/>
              </a:ext>
            </a:extLst>
          </p:cNvPr>
          <p:cNvSpPr>
            <a:spLocks noGrp="1"/>
          </p:cNvSpPr>
          <p:nvPr>
            <p:ph idx="1"/>
          </p:nvPr>
        </p:nvSpPr>
        <p:spPr/>
        <p:txBody>
          <a:bodyPr/>
          <a:lstStyle/>
          <a:p>
            <a:pPr marL="0" indent="0">
              <a:buNone/>
            </a:pPr>
            <a:endParaRPr lang="en-US" dirty="0"/>
          </a:p>
          <a:p>
            <a:pPr algn="ctr"/>
            <a:r>
              <a:rPr lang="en-US" dirty="0"/>
              <a:t>Efforts to increase formalization of jobs.</a:t>
            </a:r>
          </a:p>
          <a:p>
            <a:pPr algn="ctr"/>
            <a:endParaRPr lang="en-US" dirty="0"/>
          </a:p>
          <a:p>
            <a:pPr algn="ctr"/>
            <a:r>
              <a:rPr lang="en-US" dirty="0"/>
              <a:t>Increases in the minimum wages.</a:t>
            </a:r>
          </a:p>
          <a:p>
            <a:pPr algn="ctr"/>
            <a:endParaRPr lang="en-US" dirty="0"/>
          </a:p>
          <a:p>
            <a:pPr algn="ctr"/>
            <a:r>
              <a:rPr lang="en-US" dirty="0"/>
              <a:t>More attention to labor market inspections.</a:t>
            </a:r>
          </a:p>
          <a:p>
            <a:endParaRPr lang="en-US" dirty="0"/>
          </a:p>
        </p:txBody>
      </p:sp>
      <p:pic>
        <p:nvPicPr>
          <p:cNvPr id="4" name="Picture 3">
            <a:extLst>
              <a:ext uri="{FF2B5EF4-FFF2-40B4-BE49-F238E27FC236}">
                <a16:creationId xmlns:a16="http://schemas.microsoft.com/office/drawing/2014/main" id="{D6BE3B54-1748-9849-BF92-8E665E41EC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633" y="0"/>
            <a:ext cx="1902088" cy="2113431"/>
          </a:xfrm>
          <a:prstGeom prst="rect">
            <a:avLst/>
          </a:prstGeom>
        </p:spPr>
      </p:pic>
    </p:spTree>
    <p:extLst>
      <p:ext uri="{BB962C8B-B14F-4D97-AF65-F5344CB8AC3E}">
        <p14:creationId xmlns:p14="http://schemas.microsoft.com/office/powerpoint/2010/main" val="212099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877AC8-BE40-5844-A149-A1468F75572F}"/>
              </a:ext>
            </a:extLst>
          </p:cNvPr>
          <p:cNvSpPr>
            <a:spLocks noGrp="1"/>
          </p:cNvSpPr>
          <p:nvPr>
            <p:ph type="title"/>
          </p:nvPr>
        </p:nvSpPr>
        <p:spPr/>
        <p:txBody>
          <a:bodyPr/>
          <a:lstStyle/>
          <a:p>
            <a:pPr algn="ctr"/>
            <a:r>
              <a:rPr lang="en-US" dirty="0"/>
              <a:t>However, we should not minimize the role of social (and tax) policy</a:t>
            </a:r>
          </a:p>
        </p:txBody>
      </p:sp>
      <p:sp>
        <p:nvSpPr>
          <p:cNvPr id="5" name="Text Placeholder 4">
            <a:extLst>
              <a:ext uri="{FF2B5EF4-FFF2-40B4-BE49-F238E27FC236}">
                <a16:creationId xmlns:a16="http://schemas.microsoft.com/office/drawing/2014/main" id="{51300631-F9A6-6C41-8B80-FD3F47E43205}"/>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BFD76591-C804-0E4E-97BE-FB288A042DB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2633" y="0"/>
            <a:ext cx="1902088" cy="2113431"/>
          </a:xfrm>
          <a:prstGeom prst="rect">
            <a:avLst/>
          </a:prstGeom>
        </p:spPr>
      </p:pic>
    </p:spTree>
    <p:extLst>
      <p:ext uri="{BB962C8B-B14F-4D97-AF65-F5344CB8AC3E}">
        <p14:creationId xmlns:p14="http://schemas.microsoft.com/office/powerpoint/2010/main" val="1023312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18E2-9F97-1843-B79E-6FC4115C7DDE}"/>
              </a:ext>
            </a:extLst>
          </p:cNvPr>
          <p:cNvSpPr>
            <a:spLocks noGrp="1"/>
          </p:cNvSpPr>
          <p:nvPr>
            <p:ph type="title"/>
          </p:nvPr>
        </p:nvSpPr>
        <p:spPr>
          <a:xfrm>
            <a:off x="838200" y="365125"/>
            <a:ext cx="10515600" cy="549275"/>
          </a:xfrm>
        </p:spPr>
        <p:txBody>
          <a:bodyPr>
            <a:noAutofit/>
          </a:bodyPr>
          <a:lstStyle/>
          <a:p>
            <a:pPr algn="ctr"/>
            <a:r>
              <a:rPr lang="en-US" sz="3200" dirty="0"/>
              <a:t>Latin America. Degree of redistribution and Gini of final income, circa 2010</a:t>
            </a:r>
          </a:p>
        </p:txBody>
      </p:sp>
      <p:pic>
        <p:nvPicPr>
          <p:cNvPr id="4" name="Picture 3">
            <a:extLst>
              <a:ext uri="{FF2B5EF4-FFF2-40B4-BE49-F238E27FC236}">
                <a16:creationId xmlns:a16="http://schemas.microsoft.com/office/drawing/2014/main" id="{EF5CCB4D-CAE0-5848-8E6B-6AC189C05B4D}"/>
              </a:ext>
            </a:extLst>
          </p:cNvPr>
          <p:cNvPicPr>
            <a:picLocks noChangeAspect="1"/>
          </p:cNvPicPr>
          <p:nvPr/>
        </p:nvPicPr>
        <p:blipFill>
          <a:blip r:embed="rId2"/>
          <a:stretch>
            <a:fillRect/>
          </a:stretch>
        </p:blipFill>
        <p:spPr>
          <a:xfrm>
            <a:off x="604023" y="1117600"/>
            <a:ext cx="10948640" cy="5331028"/>
          </a:xfrm>
          <a:prstGeom prst="rect">
            <a:avLst/>
          </a:prstGeom>
        </p:spPr>
      </p:pic>
    </p:spTree>
    <p:extLst>
      <p:ext uri="{BB962C8B-B14F-4D97-AF65-F5344CB8AC3E}">
        <p14:creationId xmlns:p14="http://schemas.microsoft.com/office/powerpoint/2010/main" val="2646914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B08C7B-46DC-9640-8E2F-19D3AFEEA37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2633" y="0"/>
            <a:ext cx="1902088" cy="2113431"/>
          </a:xfrm>
          <a:prstGeom prst="rect">
            <a:avLst/>
          </a:prstGeom>
        </p:spPr>
      </p:pic>
      <p:sp>
        <p:nvSpPr>
          <p:cNvPr id="9" name="Rectangle 8">
            <a:extLst>
              <a:ext uri="{FF2B5EF4-FFF2-40B4-BE49-F238E27FC236}">
                <a16:creationId xmlns:a16="http://schemas.microsoft.com/office/drawing/2014/main" id="{824AEEFB-9158-8744-84A4-818C69A5E518}"/>
              </a:ext>
            </a:extLst>
          </p:cNvPr>
          <p:cNvSpPr/>
          <p:nvPr/>
        </p:nvSpPr>
        <p:spPr>
          <a:xfrm>
            <a:off x="5958469" y="6490002"/>
            <a:ext cx="6096000" cy="276999"/>
          </a:xfrm>
          <a:prstGeom prst="rect">
            <a:avLst/>
          </a:prstGeom>
        </p:spPr>
        <p:txBody>
          <a:bodyPr>
            <a:spAutoFit/>
          </a:bodyPr>
          <a:lstStyle/>
          <a:p>
            <a:r>
              <a:rPr lang="en-US" sz="1200" dirty="0"/>
              <a:t>Source: Martínez </a:t>
            </a:r>
            <a:r>
              <a:rPr lang="en-US" sz="1200" dirty="0" err="1"/>
              <a:t>Franzoni</a:t>
            </a:r>
            <a:r>
              <a:rPr lang="en-US" sz="1200" dirty="0"/>
              <a:t> and Sánchez-</a:t>
            </a:r>
            <a:r>
              <a:rPr lang="en-US" sz="1200" dirty="0" err="1"/>
              <a:t>Ancochea</a:t>
            </a:r>
            <a:r>
              <a:rPr lang="en-US" sz="1200" dirty="0"/>
              <a:t> (forthcoming)</a:t>
            </a:r>
          </a:p>
        </p:txBody>
      </p:sp>
      <p:graphicFrame>
        <p:nvGraphicFramePr>
          <p:cNvPr id="11" name="Table 10">
            <a:extLst>
              <a:ext uri="{FF2B5EF4-FFF2-40B4-BE49-F238E27FC236}">
                <a16:creationId xmlns:a16="http://schemas.microsoft.com/office/drawing/2014/main" id="{E9714A62-A750-EC4D-8914-34782C58EB0C}"/>
              </a:ext>
            </a:extLst>
          </p:cNvPr>
          <p:cNvGraphicFramePr>
            <a:graphicFrameLocks noGrp="1"/>
          </p:cNvGraphicFramePr>
          <p:nvPr>
            <p:extLst>
              <p:ext uri="{D42A27DB-BD31-4B8C-83A1-F6EECF244321}">
                <p14:modId xmlns:p14="http://schemas.microsoft.com/office/powerpoint/2010/main" val="3504035262"/>
              </p:ext>
            </p:extLst>
          </p:nvPr>
        </p:nvGraphicFramePr>
        <p:xfrm>
          <a:off x="1508760" y="472440"/>
          <a:ext cx="10058400" cy="5852159"/>
        </p:xfrm>
        <a:graphic>
          <a:graphicData uri="http://schemas.openxmlformats.org/drawingml/2006/table">
            <a:tbl>
              <a:tblPr firstRow="1" firstCol="1" bandRow="1"/>
              <a:tblGrid>
                <a:gridCol w="2514600">
                  <a:extLst>
                    <a:ext uri="{9D8B030D-6E8A-4147-A177-3AD203B41FA5}">
                      <a16:colId xmlns:a16="http://schemas.microsoft.com/office/drawing/2014/main" val="2790070046"/>
                    </a:ext>
                  </a:extLst>
                </a:gridCol>
                <a:gridCol w="2514600">
                  <a:extLst>
                    <a:ext uri="{9D8B030D-6E8A-4147-A177-3AD203B41FA5}">
                      <a16:colId xmlns:a16="http://schemas.microsoft.com/office/drawing/2014/main" val="3893254769"/>
                    </a:ext>
                  </a:extLst>
                </a:gridCol>
                <a:gridCol w="2514600">
                  <a:extLst>
                    <a:ext uri="{9D8B030D-6E8A-4147-A177-3AD203B41FA5}">
                      <a16:colId xmlns:a16="http://schemas.microsoft.com/office/drawing/2014/main" val="740467714"/>
                    </a:ext>
                  </a:extLst>
                </a:gridCol>
                <a:gridCol w="2514600">
                  <a:extLst>
                    <a:ext uri="{9D8B030D-6E8A-4147-A177-3AD203B41FA5}">
                      <a16:colId xmlns:a16="http://schemas.microsoft.com/office/drawing/2014/main" val="3477685159"/>
                    </a:ext>
                  </a:extLst>
                </a:gridCol>
              </a:tblGrid>
              <a:tr h="967679">
                <a:tc>
                  <a:txBody>
                    <a:bodyPr/>
                    <a:lstStyle/>
                    <a:p>
                      <a:pPr marL="0" marR="0" algn="ctr">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Clusters and countries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Market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income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Disposable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income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Degree of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redistribution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262781"/>
                  </a:ext>
                </a:extLst>
              </a:tr>
              <a:tr h="322560">
                <a:tc>
                  <a:txBody>
                    <a:bodyPr/>
                    <a:lstStyle/>
                    <a:p>
                      <a:pPr marL="0" marR="0">
                        <a:spcBef>
                          <a:spcPts val="0"/>
                        </a:spcBef>
                        <a:spcAft>
                          <a:spcPts val="0"/>
                        </a:spcAft>
                      </a:pPr>
                      <a:r>
                        <a:rPr lang="en-US" sz="16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Nordic SMEs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6777763"/>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Denmark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62083341"/>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Finland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48.7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44379374"/>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Norway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39.3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11670489"/>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Sweden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1073146"/>
                  </a:ext>
                </a:extLst>
              </a:tr>
              <a:tr h="322560">
                <a:tc>
                  <a:txBody>
                    <a:bodyPr/>
                    <a:lstStyle/>
                    <a:p>
                      <a:pPr marL="0" marR="0">
                        <a:spcBef>
                          <a:spcPts val="0"/>
                        </a:spcBef>
                        <a:spcAft>
                          <a:spcPts val="0"/>
                        </a:spcAft>
                      </a:pPr>
                      <a:r>
                        <a:rPr lang="en-US" sz="16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Continental SMEs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38.3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1762602"/>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Belgium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45.9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79776958"/>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France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43.8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12019664"/>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Germany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45657956"/>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Netherlands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37.1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4504620"/>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Switzerland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0.39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22.3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9801076"/>
                  </a:ext>
                </a:extLst>
              </a:tr>
              <a:tr h="322560">
                <a:tc>
                  <a:txBody>
                    <a:bodyPr/>
                    <a:lstStyle/>
                    <a:p>
                      <a:pPr marL="0" marR="0">
                        <a:spcBef>
                          <a:spcPts val="0"/>
                        </a:spcBef>
                        <a:spcAft>
                          <a:spcPts val="0"/>
                        </a:spcAft>
                      </a:pPr>
                      <a:r>
                        <a:rPr lang="en-US" sz="16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4212297"/>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Australia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0.33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37608796"/>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Canada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0.31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05349733"/>
                  </a:ext>
                </a:extLst>
              </a:tr>
              <a:tr h="29952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UK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19993236"/>
                  </a:ext>
                </a:extLst>
              </a:tr>
              <a:tr h="322560">
                <a:tc>
                  <a:txBody>
                    <a:bodyPr/>
                    <a:lstStyle/>
                    <a:p>
                      <a:pPr marL="0" marR="0">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US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257738"/>
                  </a:ext>
                </a:extLst>
              </a:tr>
            </a:tbl>
          </a:graphicData>
        </a:graphic>
      </p:graphicFrame>
      <p:sp>
        <p:nvSpPr>
          <p:cNvPr id="2" name="Oval 1">
            <a:extLst>
              <a:ext uri="{FF2B5EF4-FFF2-40B4-BE49-F238E27FC236}">
                <a16:creationId xmlns:a16="http://schemas.microsoft.com/office/drawing/2014/main" id="{CFA33DCE-44C2-3047-8BBB-BBEEBFD02869}"/>
              </a:ext>
            </a:extLst>
          </p:cNvPr>
          <p:cNvSpPr/>
          <p:nvPr/>
        </p:nvSpPr>
        <p:spPr>
          <a:xfrm>
            <a:off x="4373880" y="2113431"/>
            <a:ext cx="1722120" cy="26400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A9842B9-CC43-624A-A765-DC92D938162C}"/>
              </a:ext>
            </a:extLst>
          </p:cNvPr>
          <p:cNvSpPr/>
          <p:nvPr/>
        </p:nvSpPr>
        <p:spPr>
          <a:xfrm>
            <a:off x="4373880" y="6011287"/>
            <a:ext cx="1722120" cy="26400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581690C-CA69-0B44-AE28-F7DE2727933D}"/>
              </a:ext>
            </a:extLst>
          </p:cNvPr>
          <p:cNvSpPr/>
          <p:nvPr/>
        </p:nvSpPr>
        <p:spPr>
          <a:xfrm>
            <a:off x="6858000" y="2113431"/>
            <a:ext cx="1722120" cy="26400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D5BA4D8-226E-7F41-8F7E-FDD7B2A47B0E}"/>
              </a:ext>
            </a:extLst>
          </p:cNvPr>
          <p:cNvSpPr/>
          <p:nvPr/>
        </p:nvSpPr>
        <p:spPr>
          <a:xfrm>
            <a:off x="7006333" y="6011287"/>
            <a:ext cx="1722120" cy="26400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54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1863</Words>
  <Application>Microsoft Macintosh PowerPoint</Application>
  <PresentationFormat>Widescreen</PresentationFormat>
  <Paragraphs>334</Paragraphs>
  <Slides>26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Cambria</vt:lpstr>
      <vt:lpstr>Candara</vt:lpstr>
      <vt:lpstr>Times New Roman</vt:lpstr>
      <vt:lpstr>Wingdings 2</vt:lpstr>
      <vt:lpstr>Office Theme</vt:lpstr>
      <vt:lpstr>Fighting Inequality:  Universal Social Policies and More</vt:lpstr>
      <vt:lpstr>In 2011, Jacob Hacker called “to focus on market reforms that encourage a more equal distribution of economic power and rewards even before government collects taxes or pays out benefits” or what he called “pre-distribution”</vt:lpstr>
      <vt:lpstr>The Latin American experience in the 2000s confirms the importance of labor market outcomes</vt:lpstr>
      <vt:lpstr>Changes in the Gini coeficient, annual average per year,  circa 2000s-circa 2012</vt:lpstr>
      <vt:lpstr>Sources of inequality reduction</vt:lpstr>
      <vt:lpstr>With labor market policies playing a big role</vt:lpstr>
      <vt:lpstr>However, we should not minimize the role of social (and tax) policy</vt:lpstr>
      <vt:lpstr>Latin America. Degree of redistribution and Gini of final income, circa 2010</vt:lpstr>
      <vt:lpstr>PowerPoint Presentation</vt:lpstr>
      <vt:lpstr>OECD. Degree of redistribution and the distribution of disposable income, circa 2016</vt:lpstr>
      <vt:lpstr>PowerPoint Presentation</vt:lpstr>
      <vt:lpstr>Social policy should be universal to reduce equity and expand social rights</vt:lpstr>
      <vt:lpstr>PowerPoint Presentation</vt:lpstr>
      <vt:lpstr>Selected LA countries. Income share of top 1%</vt:lpstr>
      <vt:lpstr>PowerPoint Presentation</vt:lpstr>
      <vt:lpstr>PowerPoint Presentation</vt:lpstr>
      <vt:lpstr>PowerPoint Presentation</vt:lpstr>
      <vt:lpstr>We can use a variety of instruments</vt:lpstr>
      <vt:lpstr>The role of policy architectures</vt:lpstr>
      <vt:lpstr>PowerPoint Presentation</vt:lpstr>
      <vt:lpstr>We need to think which trajectories are best</vt:lpstr>
      <vt:lpstr>All-at-once trajectory</vt:lpstr>
      <vt:lpstr>PowerPoint Presentation</vt:lpstr>
      <vt:lpstr>Conclusions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Fighting Inequality with Social Policy:  The Role of Universalism</dc:title>
  <dc:creator>Microsoft Office User</dc:creator>
  <cp:lastModifiedBy>Microsoft Office User</cp:lastModifiedBy>
  <cp:revision>8</cp:revision>
  <dcterms:created xsi:type="dcterms:W3CDTF">2019-03-27T22:19:41Z</dcterms:created>
  <dcterms:modified xsi:type="dcterms:W3CDTF">2019-04-07T21:34:34Z</dcterms:modified>
</cp:coreProperties>
</file>